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3" r:id="rId2"/>
    <p:sldId id="782" r:id="rId3"/>
    <p:sldId id="756" r:id="rId4"/>
    <p:sldId id="784" r:id="rId5"/>
    <p:sldId id="777" r:id="rId6"/>
    <p:sldId id="758" r:id="rId7"/>
    <p:sldId id="774" r:id="rId8"/>
    <p:sldId id="759" r:id="rId9"/>
    <p:sldId id="769" r:id="rId10"/>
    <p:sldId id="770" r:id="rId11"/>
    <p:sldId id="789" r:id="rId12"/>
    <p:sldId id="788" r:id="rId13"/>
    <p:sldId id="771" r:id="rId14"/>
    <p:sldId id="762" r:id="rId15"/>
    <p:sldId id="763" r:id="rId16"/>
    <p:sldId id="764" r:id="rId17"/>
    <p:sldId id="772" r:id="rId18"/>
    <p:sldId id="780" r:id="rId19"/>
    <p:sldId id="786" r:id="rId20"/>
    <p:sldId id="785" r:id="rId21"/>
    <p:sldId id="779" r:id="rId22"/>
    <p:sldId id="778" r:id="rId23"/>
    <p:sldId id="765" r:id="rId24"/>
    <p:sldId id="768" r:id="rId25"/>
    <p:sldId id="781" r:id="rId26"/>
    <p:sldId id="783" r:id="rId27"/>
  </p:sldIdLst>
  <p:sldSz cx="12192000" cy="6858000"/>
  <p:notesSz cx="6735763" cy="9866313"/>
  <p:embeddedFontLst>
    <p:embeddedFont>
      <p:font typeface="나눔바른고딕" panose="020B0600000101010101" charset="-127"/>
      <p:regular r:id="rId30"/>
      <p:bold r:id="rId31"/>
    </p:embeddedFont>
    <p:embeddedFont>
      <p:font typeface="G마켓 산스 TTF Bold" panose="02000000000000000000" pitchFamily="2" charset="-127"/>
      <p:bold r:id="rId32"/>
    </p:embeddedFont>
    <p:embeddedFont>
      <p:font typeface="G마켓 산스 TTF Light" panose="02000000000000000000" pitchFamily="2" charset="-127"/>
      <p:regular r:id="rId33"/>
    </p:embeddedFont>
    <p:embeddedFont>
      <p:font typeface="G마켓 산스 TTF Medium" panose="02000000000000000000" pitchFamily="2" charset="-127"/>
      <p:regular r:id="rId34"/>
    </p:embeddedFont>
    <p:embeddedFont>
      <p:font typeface="HY견고딕" panose="02030600000101010101" pitchFamily="18" charset="-127"/>
      <p:regular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B18FB4-D122-4FAD-ACFA-EA4F139094DB}">
          <p14:sldIdLst>
            <p14:sldId id="283"/>
            <p14:sldId id="782"/>
          </p14:sldIdLst>
        </p14:section>
        <p14:section name="PR페이지" id="{2955F383-6F4F-4D96-8F5D-5A051B505CAC}">
          <p14:sldIdLst>
            <p14:sldId id="756"/>
            <p14:sldId id="784"/>
            <p14:sldId id="777"/>
            <p14:sldId id="758"/>
            <p14:sldId id="774"/>
            <p14:sldId id="759"/>
            <p14:sldId id="769"/>
            <p14:sldId id="770"/>
            <p14:sldId id="789"/>
            <p14:sldId id="788"/>
            <p14:sldId id="771"/>
            <p14:sldId id="762"/>
            <p14:sldId id="763"/>
            <p14:sldId id="764"/>
            <p14:sldId id="772"/>
            <p14:sldId id="780"/>
            <p14:sldId id="786"/>
            <p14:sldId id="785"/>
            <p14:sldId id="779"/>
            <p14:sldId id="778"/>
            <p14:sldId id="765"/>
            <p14:sldId id="768"/>
          </p14:sldIdLst>
        </p14:section>
        <p14:section name="배너" id="{975A071A-C7A2-4F92-B90C-E3EB3E80B511}">
          <p14:sldIdLst>
            <p14:sldId id="781"/>
            <p14:sldId id="7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혜진" initials="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D9D9D9"/>
    <a:srgbClr val="5B9BD5"/>
    <a:srgbClr val="1D1D1D"/>
    <a:srgbClr val="FF4B4D"/>
    <a:srgbClr val="FC8E91"/>
    <a:srgbClr val="FA3C41"/>
    <a:srgbClr val="FF374D"/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6400" autoAdjust="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>
        <p:guide orient="horz" pos="2205"/>
        <p:guide pos="291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1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413" cy="495300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>
              <a:defRPr sz="1200"/>
            </a:lvl1pPr>
          </a:lstStyle>
          <a:p>
            <a:fld id="{11E8D378-8015-471B-B564-0512C1E95F99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014"/>
            <a:ext cx="2919413" cy="495300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4"/>
            <a:ext cx="2919412" cy="495300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>
              <a:defRPr sz="1200"/>
            </a:lvl1pPr>
          </a:lstStyle>
          <a:p>
            <a:fld id="{ED84A370-B5F4-4CB9-BB6B-E4C0A74A9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80293" y="132731"/>
            <a:ext cx="2918831" cy="495029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5341938" y="627063"/>
            <a:ext cx="16186151" cy="9105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6" rIns="91433" bIns="45716" rtlCol="0" anchor="ctr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>
              <a:defRPr sz="1200"/>
            </a:lvl1pPr>
          </a:lstStyle>
          <a:p>
            <a:fld id="{961AAA7C-52DF-4DF8-867E-DFE324611C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1">
            <a:extLst>
              <a:ext uri="{FF2B5EF4-FFF2-40B4-BE49-F238E27FC236}">
                <a16:creationId xmlns:a16="http://schemas.microsoft.com/office/drawing/2014/main" id="{375E3BC1-B9A6-4911-BE3B-91C1CF35F960}"/>
              </a:ext>
            </a:extLst>
          </p:cNvPr>
          <p:cNvSpPr txBox="1">
            <a:spLocks/>
          </p:cNvSpPr>
          <p:nvPr/>
        </p:nvSpPr>
        <p:spPr>
          <a:xfrm>
            <a:off x="5472150" y="627761"/>
            <a:ext cx="1183322" cy="8180785"/>
          </a:xfrm>
          <a:prstGeom prst="rect">
            <a:avLst/>
          </a:prstGeom>
        </p:spPr>
        <p:txBody>
          <a:bodyPr vert="horz" lIns="91433" tIns="45716" rIns="91433" bIns="45716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58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343525" y="627063"/>
            <a:ext cx="16189325" cy="91074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</p:spPr>
        <p:txBody>
          <a:bodyPr lIns="91433" tIns="45716" rIns="91433" bIns="45716"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AA7C-52DF-4DF8-867E-DFE324611C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2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4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466" y="17252"/>
            <a:ext cx="9375134" cy="6813376"/>
          </a:xfrm>
          <a:prstGeom prst="rect">
            <a:avLst/>
          </a:prstGeom>
          <a:noFill/>
          <a:ln w="1270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05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5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0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E89D3-4BDC-46C1-8DDF-27BD1096D2B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2F904-7F78-4D1F-ADDF-5DB809D7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raeij.com/police/free/online/view.php?stype=all&amp;ssite_code=2&amp;skind=1&amp;sstatus_free=1&amp;no=883" TargetMode="External"/><Relationship Id="rId2" Type="http://schemas.openxmlformats.org/officeDocument/2006/relationships/hyperlink" Target="https://www.miraeij.com/police/free/online/view.php?stype=all&amp;ssite_code=2&amp;skind=1&amp;sstatus_free=1&amp;no=915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2028860" y="1553857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3" y="930680"/>
            <a:ext cx="1617846" cy="505944"/>
          </a:xfrm>
          <a:prstGeom prst="rect">
            <a:avLst/>
          </a:prstGeom>
        </p:spPr>
      </p:pic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2028860" y="2639318"/>
            <a:ext cx="8312150" cy="0"/>
          </a:xfrm>
          <a:prstGeom prst="line">
            <a:avLst/>
          </a:prstGeom>
          <a:noFill/>
          <a:ln w="53975">
            <a:solidFill>
              <a:schemeClr val="accent5"/>
            </a:solidFill>
            <a:round/>
            <a:headEnd/>
            <a:tailEnd/>
          </a:ln>
        </p:spPr>
        <p:txBody>
          <a:bodyPr lIns="91423" tIns="45712" rIns="91423" bIns="45712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8860" y="1881631"/>
            <a:ext cx="8802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[</a:t>
            </a:r>
            <a:r>
              <a:rPr lang="ko-KR" altLang="en-US" sz="2800" b="1" dirty="0"/>
              <a:t>경찰 승진</a:t>
            </a:r>
            <a:r>
              <a:rPr lang="en-US" altLang="ko-KR" sz="2800" b="1" dirty="0"/>
              <a:t>] </a:t>
            </a:r>
            <a:r>
              <a:rPr lang="ko-KR" altLang="en-US" sz="2800" b="1" dirty="0"/>
              <a:t>이미지 메이킹</a:t>
            </a:r>
            <a:r>
              <a:rPr lang="en-US" altLang="ko-KR" sz="2800" b="1" dirty="0"/>
              <a:t> PR_v2.0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938671"/>
              </p:ext>
            </p:extLst>
          </p:nvPr>
        </p:nvGraphicFramePr>
        <p:xfrm>
          <a:off x="5020590" y="3724779"/>
          <a:ext cx="5320420" cy="25615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명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경찰 승진 이미지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메이킹 </a:t>
                      </a:r>
                      <a:r>
                        <a:rPr lang="en-US" altLang="ko-KR" sz="900" b="1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ea"/>
                        </a:rPr>
                        <a:t>PR</a:t>
                      </a:r>
                      <a:endParaRPr lang="ko-KR" altLang="en-US" sz="9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ea"/>
                      </a:endParaRP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V2.0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2023.02.13</a:t>
                      </a:r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담당자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온라인 컨텐츠기획팀 </a:t>
                      </a:r>
                      <a:r>
                        <a:rPr lang="ko-KR" altLang="en-US" sz="900" dirty="0" err="1"/>
                        <a:t>박이슬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오픈 예정일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2023.02.17</a:t>
                      </a:r>
                      <a:endParaRPr lang="ko-KR" altLang="en-US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 요약</a:t>
                      </a:r>
                    </a:p>
                  </a:txBody>
                  <a:tcPr marL="89987" marR="89987" marT="44994" marB="44994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ko-KR" sz="900" dirty="0"/>
                    </a:p>
                  </a:txBody>
                  <a:tcPr marL="89987" marR="89987" marT="44994" marB="4499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23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02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11695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https://youtu.be/C0sC7R78iMY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추가 예정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2/14(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화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)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신규 촬영 예정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6097" y="421487"/>
            <a:ext cx="765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승진을 위한 </a:t>
            </a:r>
            <a:r>
              <a:rPr lang="ko-KR" altLang="en-US" sz="2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현직에게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최적화된 강의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96097" y="945067"/>
            <a:ext cx="7680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15891" y="3892544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1794867" y="4476473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8" y="1473324"/>
            <a:ext cx="661328" cy="85307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15891" y="1849473"/>
            <a:ext cx="83948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8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실무경험 풍부한 현직 출신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만이 할 수 있는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경험담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사례로 한 재미있는 강의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기억에 오래 남을 수 밖에 없는 강의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28369" y="5398480"/>
            <a:ext cx="246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</a:t>
            </a:r>
            <a:r>
              <a:rPr lang="ko-KR" altLang="en-US" sz="1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체포와 구속은 왜 두개로 나뉘어 졌을까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384464" y="3892544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17" name="이등변 삼각형 16"/>
          <p:cNvSpPr/>
          <p:nvPr/>
        </p:nvSpPr>
        <p:spPr>
          <a:xfrm rot="5400000">
            <a:off x="4463440" y="4476473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610823" y="5398480"/>
            <a:ext cx="203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형법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~~ 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문구 추가 예정 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~~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53038" y="3892544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7132014" y="4481345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279397" y="5398480"/>
            <a:ext cx="203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교수님 </a:t>
            </a:r>
            <a:r>
              <a:rPr lang="ko-KR" altLang="en-US" sz="1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~~ 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문구 추가 예정 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~~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89891" y="376654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274670" y="376654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987030" y="376618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709596" y="3473795"/>
            <a:ext cx="2482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1. 신광은 형사법 기본이론</a:t>
            </a:r>
            <a:r>
              <a:rPr lang="en-US" altLang="ko-KR" sz="800" dirty="0"/>
              <a:t>(23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</a:t>
            </a:r>
            <a:r>
              <a:rPr lang="en-US" altLang="ko-KR" sz="800" dirty="0"/>
              <a:t>) 13</a:t>
            </a:r>
            <a:r>
              <a:rPr lang="ko-KR" altLang="en-US" sz="800" dirty="0"/>
              <a:t>강 </a:t>
            </a:r>
            <a:r>
              <a:rPr lang="en-US" altLang="ko-KR" sz="800" dirty="0"/>
              <a:t>51:12~1:04:23</a:t>
            </a:r>
          </a:p>
          <a:p>
            <a:r>
              <a:rPr lang="en-US" altLang="ko-KR" sz="800" dirty="0"/>
              <a:t>2. </a:t>
            </a:r>
            <a:r>
              <a:rPr lang="ko-KR" altLang="en-US" sz="800" dirty="0"/>
              <a:t>신광은 형사법 형법 파트 추가 예정</a:t>
            </a:r>
            <a:endParaRPr lang="en-US" altLang="ko-KR" sz="800" dirty="0"/>
          </a:p>
          <a:p>
            <a:r>
              <a:rPr lang="en-US" altLang="ko-KR" sz="800" dirty="0"/>
              <a:t>3</a:t>
            </a:r>
            <a:r>
              <a:rPr lang="ko-KR" altLang="en-US" sz="800" dirty="0"/>
              <a:t>. 이관희 </a:t>
            </a:r>
            <a:r>
              <a:rPr lang="ko-KR" altLang="en-US" sz="800" dirty="0" err="1"/>
              <a:t>실무종합</a:t>
            </a:r>
            <a:r>
              <a:rPr lang="ko-KR" altLang="en-US" sz="800" dirty="0"/>
              <a:t> 신규 촬영 예정</a:t>
            </a:r>
          </a:p>
        </p:txBody>
      </p:sp>
    </p:spTree>
    <p:extLst>
      <p:ext uri="{BB962C8B-B14F-4D97-AF65-F5344CB8AC3E}">
        <p14:creationId xmlns:p14="http://schemas.microsoft.com/office/powerpoint/2010/main" val="363386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22956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금주 중 신규 촬영 예정</a:t>
                      </a: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2/14(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화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)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신규 촬영 예정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853924"/>
            <a:ext cx="697261" cy="8530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24477" y="1154160"/>
            <a:ext cx="83945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채용시험 </a:t>
            </a:r>
            <a:r>
              <a:rPr lang="ko-KR" altLang="en-US" sz="2800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출제위원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정확하게 짚어주는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 포인트와 출제 경향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r>
              <a:rPr lang="en-US" altLang="ko-KR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</a:t>
            </a:r>
            <a:r>
              <a:rPr lang="ko-KR" altLang="en-US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출제자의 눈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꿰뚫어보는 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시험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25651" y="3147167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42" name="이등변 삼각형 41"/>
          <p:cNvSpPr/>
          <p:nvPr/>
        </p:nvSpPr>
        <p:spPr>
          <a:xfrm rot="5400000">
            <a:off x="3004627" y="3731096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938129" y="4653103"/>
            <a:ext cx="246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형사법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~~ 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문구 추가 예정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~~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45649" y="3147167"/>
            <a:ext cx="2489673" cy="141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324625" y="3731096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472008" y="4653103"/>
            <a:ext cx="203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교수님 </a:t>
            </a:r>
            <a:r>
              <a:rPr lang="ko-KR" altLang="en-US" sz="1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~~ </a:t>
            </a:r>
            <a:r>
              <a:rPr lang="ko-KR" altLang="en-US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문구 추가 예정 </a:t>
            </a:r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~~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799651" y="305220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119649" y="305220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709596" y="3473795"/>
            <a:ext cx="2482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1. 신광은 형사법 신규 촬영 예정</a:t>
            </a:r>
            <a:endParaRPr lang="en-US" altLang="ko-KR" sz="800" dirty="0"/>
          </a:p>
          <a:p>
            <a:r>
              <a:rPr lang="en-US" altLang="ko-KR" sz="800" dirty="0"/>
              <a:t>2</a:t>
            </a:r>
            <a:r>
              <a:rPr lang="ko-KR" altLang="en-US" sz="800" dirty="0"/>
              <a:t>. 이관희 </a:t>
            </a:r>
            <a:r>
              <a:rPr lang="ko-KR" altLang="en-US" sz="800" dirty="0" err="1"/>
              <a:t>실무종합</a:t>
            </a:r>
            <a:r>
              <a:rPr lang="ko-KR" altLang="en-US" sz="800" dirty="0"/>
              <a:t> 신규 촬영 예정</a:t>
            </a:r>
          </a:p>
        </p:txBody>
      </p:sp>
    </p:spTree>
    <p:extLst>
      <p:ext uri="{BB962C8B-B14F-4D97-AF65-F5344CB8AC3E}">
        <p14:creationId xmlns:p14="http://schemas.microsoft.com/office/powerpoint/2010/main" val="2009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63317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https://youtu.be/BNUdRQi_UZM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https://youtu.be/9DY4Eqm8iCU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https://youtu.be/V_4IcCxLEXg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https://youtu.be/RYsRe7ZT9Bk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66623" y="362093"/>
            <a:ext cx="921874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업무와 공부를 병행해야하는 바쁜 </a:t>
            </a:r>
            <a:r>
              <a:rPr lang="ko-KR" altLang="en-US" sz="2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현직에게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딱 맞는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2000" i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듣기만해도</a:t>
            </a:r>
            <a:r>
              <a:rPr lang="ko-KR" altLang="en-US" sz="32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저절로 </a:t>
            </a:r>
            <a:r>
              <a:rPr lang="ko-KR" altLang="en-US" sz="32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외워지는</a:t>
            </a:r>
            <a:r>
              <a:rPr lang="ko-KR" altLang="en-US" sz="32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이해 중심의 강의</a:t>
            </a:r>
            <a:r>
              <a:rPr lang="en-US" altLang="ko-KR" sz="32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500" i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암기가 필요한 부분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시간을 확 줄일 수 있는 </a:t>
            </a:r>
            <a:r>
              <a:rPr lang="ko-KR" altLang="en-US" sz="2800" i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두문자로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659174" y="2470073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2740197" y="3054115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2" y="76186"/>
            <a:ext cx="704316" cy="813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16507" y="3944345"/>
            <a:ext cx="2990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형법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우연 방위 학설을 이렇게 쉽게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?!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47095" y="2463752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6139185" y="3054115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672480" y="3950666"/>
            <a:ext cx="3240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공부하는데 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소양탄심히추훼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…’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몰라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59174" y="4633330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19" name="이등변 삼각형 18"/>
          <p:cNvSpPr/>
          <p:nvPr/>
        </p:nvSpPr>
        <p:spPr>
          <a:xfrm rot="5400000">
            <a:off x="2732153" y="5256958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16507" y="6087184"/>
            <a:ext cx="2945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교수님 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경무사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 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경무관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 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이거 들으면 바로 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외워짐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047095" y="4633330"/>
            <a:ext cx="2491200" cy="141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유튜브 영상 영역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22" name="이등변 삼각형 21"/>
          <p:cNvSpPr/>
          <p:nvPr/>
        </p:nvSpPr>
        <p:spPr>
          <a:xfrm rot="5400000">
            <a:off x="6134586" y="5256958"/>
            <a:ext cx="331720" cy="24311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19772" y="6100129"/>
            <a:ext cx="2945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</a:t>
            </a:r>
            <a:r>
              <a:rPr lang="ko-KR" altLang="en-US" sz="1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신뢰보호원칙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어려울 게 하나도 없어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476174" y="2503267"/>
            <a:ext cx="2662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1. 신광은 형사법 문제풀이 2단계 4강 41:45~50:07</a:t>
            </a:r>
            <a:endParaRPr lang="en-US" altLang="ko-KR" sz="800" dirty="0"/>
          </a:p>
          <a:p>
            <a:r>
              <a:rPr lang="en-US" altLang="ko-KR" sz="800" dirty="0"/>
              <a:t>2. </a:t>
            </a:r>
            <a:r>
              <a:rPr lang="ko-KR" altLang="en-US" sz="800" dirty="0"/>
              <a:t>신광은 형사법 </a:t>
            </a:r>
            <a:r>
              <a:rPr lang="ko-KR" altLang="en-US" sz="800" dirty="0" err="1"/>
              <a:t>심화기출</a:t>
            </a:r>
            <a:r>
              <a:rPr lang="ko-KR" altLang="en-US" sz="800" dirty="0"/>
              <a:t> 6강 14:07~18:23</a:t>
            </a:r>
          </a:p>
          <a:p>
            <a:r>
              <a:rPr lang="en-US" altLang="ko-KR" sz="800" dirty="0"/>
              <a:t>3</a:t>
            </a:r>
            <a:r>
              <a:rPr lang="ko-KR" altLang="en-US" sz="800" dirty="0"/>
              <a:t>. 이관희 </a:t>
            </a:r>
            <a:r>
              <a:rPr lang="ko-KR" altLang="en-US" sz="800" dirty="0" err="1"/>
              <a:t>실무종합</a:t>
            </a:r>
            <a:r>
              <a:rPr lang="ko-KR" altLang="en-US" sz="800" dirty="0"/>
              <a:t> </a:t>
            </a:r>
            <a:r>
              <a:rPr lang="ko-KR" altLang="en-US" sz="800" dirty="0" err="1"/>
              <a:t>한국경찰사</a:t>
            </a:r>
            <a:r>
              <a:rPr lang="ko-KR" altLang="en-US" sz="800" dirty="0"/>
              <a:t> 1강 </a:t>
            </a:r>
            <a:r>
              <a:rPr lang="en-US" altLang="ko-KR" sz="800" dirty="0"/>
              <a:t>27:10~</a:t>
            </a:r>
            <a:r>
              <a:rPr lang="ko-KR" altLang="en-US" sz="800" dirty="0"/>
              <a:t>31:35</a:t>
            </a:r>
            <a:endParaRPr lang="en-US" altLang="ko-KR" sz="800" dirty="0"/>
          </a:p>
          <a:p>
            <a:r>
              <a:rPr lang="en-US" altLang="ko-KR" sz="800" dirty="0"/>
              <a:t>4. </a:t>
            </a:r>
            <a:r>
              <a:rPr lang="ko-KR" altLang="en-US" sz="800" dirty="0" err="1"/>
              <a:t>정태정</a:t>
            </a:r>
            <a:r>
              <a:rPr lang="ko-KR" altLang="en-US" sz="800" dirty="0"/>
              <a:t> </a:t>
            </a:r>
            <a:r>
              <a:rPr lang="ko-KR" altLang="en-US" sz="800" dirty="0" err="1"/>
              <a:t>실무종합</a:t>
            </a:r>
            <a:r>
              <a:rPr lang="ko-KR" altLang="en-US" sz="800" dirty="0"/>
              <a:t> </a:t>
            </a:r>
            <a:r>
              <a:rPr lang="en-US" altLang="ko-KR" sz="800" dirty="0"/>
              <a:t>3</a:t>
            </a:r>
            <a:r>
              <a:rPr lang="ko-KR" altLang="en-US" sz="800" dirty="0"/>
              <a:t>개년 </a:t>
            </a:r>
            <a:r>
              <a:rPr lang="ko-KR" altLang="en-US" sz="800" dirty="0" err="1"/>
              <a:t>기출풀이</a:t>
            </a:r>
            <a:r>
              <a:rPr lang="ko-KR" altLang="en-US" sz="800" dirty="0"/>
              <a:t> </a:t>
            </a:r>
            <a:r>
              <a:rPr lang="en-US" altLang="ko-KR" sz="800" dirty="0"/>
              <a:t>4</a:t>
            </a:r>
            <a:r>
              <a:rPr lang="ko-KR" altLang="en-US" sz="800" dirty="0"/>
              <a:t>강 </a:t>
            </a:r>
            <a:r>
              <a:rPr lang="en-US" altLang="ko-KR" sz="800" dirty="0"/>
              <a:t>19:45~27:16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433133" y="239354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888298" y="235687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447625" y="4524087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875996" y="457773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15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598914"/>
              </p:ext>
            </p:extLst>
          </p:nvPr>
        </p:nvGraphicFramePr>
        <p:xfrm>
          <a:off x="9476174" y="17756"/>
          <a:ext cx="2654423" cy="2904170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 err="1"/>
                        <a:t>전달드린</a:t>
                      </a:r>
                      <a:r>
                        <a:rPr lang="ko-KR" altLang="en-US" sz="800" dirty="0"/>
                        <a:t> 적중 이미지에 모두 완벽 적중 도장 박아서 롤링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이미지 총 </a:t>
                      </a:r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개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algn="l"/>
                      <a:endParaRPr lang="en-US" altLang="ko-KR" sz="800" dirty="0"/>
                    </a:p>
                    <a:p>
                      <a:pPr algn="l"/>
                      <a:r>
                        <a:rPr lang="en-US" altLang="ko-KR" sz="800" dirty="0"/>
                        <a:t>*</a:t>
                      </a:r>
                      <a:r>
                        <a:rPr lang="ko-KR" altLang="en-US" sz="800" dirty="0"/>
                        <a:t>형법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형소법</a:t>
                      </a:r>
                      <a:r>
                        <a:rPr lang="ko-KR" altLang="en-US" sz="800" dirty="0"/>
                        <a:t> 각 </a:t>
                      </a:r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개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 err="1"/>
                        <a:t>실무종합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개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800" dirty="0"/>
                        <a:t>좌우 화살표로 이동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91782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https://www.miraeij.com/police/center/notice/view.php?ssite_code=1&amp;no=178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https://www.miraeij.com/police/center/notice/view.php?ssite_code=1&amp;no=179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6097" y="355475"/>
            <a:ext cx="765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03. 2023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시험으로 이미 증명한 완벽 적중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96097" y="879055"/>
            <a:ext cx="7680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27253" y="1309377"/>
            <a:ext cx="7844358" cy="4690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98667" y="2798452"/>
            <a:ext cx="857171" cy="1712686"/>
            <a:chOff x="348129" y="2656114"/>
            <a:chExt cx="857171" cy="1712686"/>
          </a:xfrm>
        </p:grpSpPr>
        <p:cxnSp>
          <p:nvCxnSpPr>
            <p:cNvPr id="4" name="직선 연결선 3"/>
            <p:cNvCxnSpPr/>
            <p:nvPr/>
          </p:nvCxnSpPr>
          <p:spPr>
            <a:xfrm flipH="1">
              <a:off x="348957" y="2656114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 flipV="1">
              <a:off x="348129" y="3512457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 flipH="1">
            <a:off x="8226555" y="2798452"/>
            <a:ext cx="857171" cy="1712686"/>
            <a:chOff x="348129" y="2656114"/>
            <a:chExt cx="857171" cy="1712686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348957" y="2656114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348129" y="3512457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0" y="1615606"/>
            <a:ext cx="6740056" cy="407837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348658" y="2545111"/>
            <a:ext cx="1537855" cy="1537855"/>
            <a:chOff x="9687190" y="3293466"/>
            <a:chExt cx="1537855" cy="1537855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9687190" y="3293466"/>
              <a:ext cx="1537855" cy="1537855"/>
            </a:xfrm>
            <a:prstGeom prst="ellipse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 rot="20258873">
              <a:off x="9690942" y="3835578"/>
              <a:ext cx="150277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완벽 적중</a:t>
              </a:r>
              <a:r>
                <a:rPr lang="en-US" altLang="ko-KR" sz="2400" b="1" spc="-15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!</a:t>
              </a:r>
            </a:p>
          </p:txBody>
        </p:sp>
        <p:cxnSp>
          <p:nvCxnSpPr>
            <p:cNvPr id="16" name="직선 연결선 15"/>
            <p:cNvCxnSpPr>
              <a:stCxn id="14" idx="2"/>
              <a:endCxn id="14" idx="7"/>
            </p:cNvCxnSpPr>
            <p:nvPr/>
          </p:nvCxnSpPr>
          <p:spPr>
            <a:xfrm flipV="1">
              <a:off x="9687190" y="3518680"/>
              <a:ext cx="1312641" cy="543714"/>
            </a:xfrm>
            <a:prstGeom prst="line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9886950" y="4023653"/>
              <a:ext cx="1338095" cy="541997"/>
            </a:xfrm>
            <a:prstGeom prst="line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80125" y="141730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326753" y="6150466"/>
            <a:ext cx="2224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형법 </a:t>
            </a:r>
            <a:r>
              <a:rPr lang="en-US" altLang="ko-KR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</a:t>
            </a:r>
            <a:r>
              <a:rPr lang="ko-KR" altLang="en-US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형사소송법전체 적중 내역 보기</a:t>
            </a:r>
            <a:endParaRPr lang="en-US" altLang="ko-KR" sz="1000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028" name="Picture 4" descr="돋보기 아이콘 PNG AI 무료 다운로드 (2023년) - 리틀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66" y="6150466"/>
            <a:ext cx="221278" cy="22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052511" y="6150466"/>
            <a:ext cx="1879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u="sng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실무종합</a:t>
            </a:r>
            <a:r>
              <a:rPr lang="ko-KR" altLang="en-US" sz="1000" u="sng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전체 적중 내역 보기</a:t>
            </a:r>
            <a:endParaRPr lang="en-US" altLang="ko-KR" sz="1000" u="sng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5" name="Picture 4" descr="돋보기 아이콘 PNG AI 무료 다운로드 (2023년) - 리틀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27" y="6150466"/>
            <a:ext cx="221278" cy="22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160794" y="602732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926511" y="602446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49026" y="306203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06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21842"/>
              </p:ext>
            </p:extLst>
          </p:nvPr>
        </p:nvGraphicFramePr>
        <p:xfrm>
          <a:off x="9476174" y="17756"/>
          <a:ext cx="2654423" cy="234248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과목별 탭 안으로 넣지 않고 아래로 쭉 펼쳐주세요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탭 클릭 시 해당 영역으로 떨어지게 해주세요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영상 링크 곧 전달 드리겠습니다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3141" y="185453"/>
            <a:ext cx="929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진짜 전문가들의 </a:t>
            </a:r>
            <a:r>
              <a:rPr lang="en-US" altLang="ko-KR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 합격 커리큘럼</a:t>
            </a:r>
            <a:endParaRPr lang="en-US" altLang="ko-KR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800" y="819823"/>
            <a:ext cx="2943225" cy="656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형법</a:t>
            </a:r>
            <a:r>
              <a:rPr lang="en-US" altLang="ko-KR" dirty="0"/>
              <a:t>·</a:t>
            </a:r>
            <a:r>
              <a:rPr lang="ko-KR" altLang="en-US" dirty="0" err="1"/>
              <a:t>형소법</a:t>
            </a:r>
            <a:r>
              <a:rPr lang="ko-KR" altLang="en-US" dirty="0"/>
              <a:t> 신광은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67075" y="819822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실무종합</a:t>
            </a:r>
            <a:r>
              <a:rPr lang="ko-KR" altLang="en-US" dirty="0"/>
              <a:t> 신광은</a:t>
            </a:r>
            <a:r>
              <a:rPr lang="en-US" altLang="ko-KR" dirty="0"/>
              <a:t>&amp;</a:t>
            </a:r>
            <a:r>
              <a:rPr lang="ko-KR" altLang="en-US" dirty="0"/>
              <a:t>이관희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9350" y="819822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실무종합</a:t>
            </a:r>
            <a:r>
              <a:rPr lang="ko-KR" altLang="en-US" dirty="0"/>
              <a:t> </a:t>
            </a:r>
            <a:r>
              <a:rPr lang="ko-KR" altLang="en-US" dirty="0" err="1"/>
              <a:t>정태정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598635"/>
              </p:ext>
            </p:extLst>
          </p:nvPr>
        </p:nvGraphicFramePr>
        <p:xfrm>
          <a:off x="104771" y="5173255"/>
          <a:ext cx="9067805" cy="11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561">
                  <a:extLst>
                    <a:ext uri="{9D8B030D-6E8A-4147-A177-3AD203B41FA5}">
                      <a16:colId xmlns:a16="http://schemas.microsoft.com/office/drawing/2014/main" val="23275839"/>
                    </a:ext>
                  </a:extLst>
                </a:gridCol>
                <a:gridCol w="1813561">
                  <a:extLst>
                    <a:ext uri="{9D8B030D-6E8A-4147-A177-3AD203B41FA5}">
                      <a16:colId xmlns:a16="http://schemas.microsoft.com/office/drawing/2014/main" val="1100307210"/>
                    </a:ext>
                  </a:extLst>
                </a:gridCol>
                <a:gridCol w="1813561">
                  <a:extLst>
                    <a:ext uri="{9D8B030D-6E8A-4147-A177-3AD203B41FA5}">
                      <a16:colId xmlns:a16="http://schemas.microsoft.com/office/drawing/2014/main" val="2698694358"/>
                    </a:ext>
                  </a:extLst>
                </a:gridCol>
                <a:gridCol w="1813561">
                  <a:extLst>
                    <a:ext uri="{9D8B030D-6E8A-4147-A177-3AD203B41FA5}">
                      <a16:colId xmlns:a16="http://schemas.microsoft.com/office/drawing/2014/main" val="4233634846"/>
                    </a:ext>
                  </a:extLst>
                </a:gridCol>
                <a:gridCol w="1813561">
                  <a:extLst>
                    <a:ext uri="{9D8B030D-6E8A-4147-A177-3AD203B41FA5}">
                      <a16:colId xmlns:a16="http://schemas.microsoft.com/office/drawing/2014/main" val="2369308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기본이론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심화이론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심화기출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문제풀이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마무리 강의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3144"/>
                  </a:ext>
                </a:extLst>
              </a:tr>
              <a:tr h="82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전반적인 기본 이론을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쉽고 체계적으로 정리해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기본기를 다질 수 있는 강좌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전체 이론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100%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완성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어렵고 방대한 법을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사례 중심 설명으로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완벽하게 이해할 수 있는 강좌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전직렬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기출문제로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다양한 유형과 난이도의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문제를 풀어볼 수 있는 강좌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진도별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전범위로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문제를 풀며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자신의 실력을 체크하고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약점을 파악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·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보완할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최신판례부터 킬러특강까지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시험에 반드시 나오는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중요 부분을 마지막으로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 정리할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1996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320145" y="6444970"/>
            <a:ext cx="3962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커리큘럼은 시험 일정 및 학원 스케줄에 따라 변동될 수 있습니다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16" name="타원 15"/>
          <p:cNvSpPr/>
          <p:nvPr/>
        </p:nvSpPr>
        <p:spPr>
          <a:xfrm>
            <a:off x="6210300" y="1738107"/>
            <a:ext cx="2222464" cy="29102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20933" y="3102190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신광은</a:t>
            </a:r>
            <a:r>
              <a:rPr lang="en-US" altLang="ko-KR" sz="1050" dirty="0"/>
              <a:t>P </a:t>
            </a:r>
            <a:r>
              <a:rPr lang="ko-KR" altLang="en-US" sz="1050" dirty="0"/>
              <a:t>사진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02844" y="1627573"/>
            <a:ext cx="7325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번도 바뀌지 않은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넘사벽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강의력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사례 바탕으로 현직 경험을 살린 생생한 강의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5791201" y="4114596"/>
            <a:ext cx="267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각론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2029" y="2347666"/>
            <a:ext cx="4096671" cy="2300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유튜브 영상 영역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커리큘럼 동영상 링크 전달 예정</a:t>
            </a:r>
            <a:r>
              <a:rPr lang="en-US" altLang="ko-KR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95225" y="1638636"/>
            <a:ext cx="26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208301" y="809370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43713" y="2424286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-192642" y="6575774"/>
            <a:ext cx="27835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미래인재경찰학원 내 전과목 온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수강생 수 기준</a:t>
            </a:r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8700" y="5151439"/>
            <a:ext cx="1796762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132676" y="4877656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48704" y="5151439"/>
            <a:ext cx="1796762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772680" y="4877656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492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05614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영상 링크 곧 전달 드리겠습니다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4800" y="404248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형법</a:t>
            </a:r>
            <a:r>
              <a:rPr lang="en-US" altLang="ko-KR" dirty="0"/>
              <a:t>·</a:t>
            </a:r>
            <a:r>
              <a:rPr lang="ko-KR" altLang="en-US" dirty="0" err="1"/>
              <a:t>형소법</a:t>
            </a:r>
            <a:r>
              <a:rPr lang="ko-KR" altLang="en-US" dirty="0"/>
              <a:t> 신광은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67075" y="404247"/>
            <a:ext cx="2943225" cy="656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실무종합</a:t>
            </a:r>
            <a:r>
              <a:rPr lang="ko-KR" altLang="en-US" dirty="0"/>
              <a:t> 신광은</a:t>
            </a:r>
            <a:r>
              <a:rPr lang="en-US" altLang="ko-KR" dirty="0"/>
              <a:t>&amp;</a:t>
            </a:r>
            <a:r>
              <a:rPr lang="ko-KR" altLang="en-US" dirty="0"/>
              <a:t>이관희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9350" y="404247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실무종합</a:t>
            </a:r>
            <a:r>
              <a:rPr lang="ko-KR" altLang="en-US" dirty="0"/>
              <a:t> </a:t>
            </a:r>
            <a:r>
              <a:rPr lang="ko-KR" altLang="en-US" dirty="0" err="1"/>
              <a:t>정태정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00821"/>
              </p:ext>
            </p:extLst>
          </p:nvPr>
        </p:nvGraphicFramePr>
        <p:xfrm>
          <a:off x="304796" y="5234436"/>
          <a:ext cx="8867780" cy="124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556">
                  <a:extLst>
                    <a:ext uri="{9D8B030D-6E8A-4147-A177-3AD203B41FA5}">
                      <a16:colId xmlns:a16="http://schemas.microsoft.com/office/drawing/2014/main" val="23275839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1100307210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4233634846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2369308577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374148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주제별 테마 특강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이론 완성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문제풀이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법령해설특강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마무리 강의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3144"/>
                  </a:ext>
                </a:extLst>
              </a:tr>
              <a:tr h="871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실무종합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주요 내용을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테마별로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완벽하게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정리할 수 있는 강좌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기본이론부터 핵심이론까지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경찰실무종합 전체 이론을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한번에 정리할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실무종합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기출문제부터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출제 가능한 예상문제까지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한번에 연습할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산발적으로 흩어져 있는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암기 사항을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법령의 편제 흐름을 통해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정리할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시험 직전 헷갈리는 부분을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제대로 정리할 수 있는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 마무리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19967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5762625" y="1268564"/>
            <a:ext cx="3201205" cy="3532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33312" y="2931429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신광은</a:t>
            </a:r>
            <a:r>
              <a:rPr lang="en-US" altLang="ko-KR" sz="1050" dirty="0"/>
              <a:t>&amp;</a:t>
            </a:r>
            <a:r>
              <a:rPr lang="ko-KR" altLang="en-US" sz="1050" dirty="0"/>
              <a:t>이관희</a:t>
            </a:r>
            <a:r>
              <a:rPr lang="en-US" altLang="ko-KR" sz="1050" dirty="0"/>
              <a:t>P </a:t>
            </a:r>
            <a:r>
              <a:rPr lang="ko-KR" altLang="en-US" sz="1050" dirty="0"/>
              <a:t>사진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9915" y="1323097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경찰대 졸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전직 경찰 총경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채용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승진시험 출제위원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승진시험에 최적화된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실무에 능통한 진짜 전문가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5114926" y="3900971"/>
            <a:ext cx="384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)&amp;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655" y="2220771"/>
            <a:ext cx="4096671" cy="2300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유튜브 영상 영역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커리큘럼 동영상 링크 전달 예정</a:t>
            </a:r>
            <a:r>
              <a:rPr lang="en-US" altLang="ko-KR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320145" y="6507778"/>
            <a:ext cx="3962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커리큘럼은 시험 일정 및 학원 스케줄에 따라 변동될 수 있습니다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46655" y="228165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80799" y="5232233"/>
            <a:ext cx="1764000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288394" y="4958450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49722" y="5232233"/>
            <a:ext cx="1764000" cy="122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054648" y="4958450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41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6210300" y="1525245"/>
            <a:ext cx="2222464" cy="29102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622978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https://youtu.be/OwBCqiKjylE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4800" y="287067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형법</a:t>
            </a:r>
            <a:r>
              <a:rPr lang="en-US" altLang="ko-KR" dirty="0"/>
              <a:t>·</a:t>
            </a:r>
            <a:r>
              <a:rPr lang="ko-KR" altLang="en-US" dirty="0" err="1"/>
              <a:t>형소법</a:t>
            </a:r>
            <a:r>
              <a:rPr lang="ko-KR" altLang="en-US" dirty="0"/>
              <a:t> 신광은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67075" y="287066"/>
            <a:ext cx="2943225" cy="656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실무종합</a:t>
            </a:r>
            <a:r>
              <a:rPr lang="ko-KR" altLang="en-US" dirty="0"/>
              <a:t> 신광은</a:t>
            </a:r>
            <a:r>
              <a:rPr lang="en-US" altLang="ko-KR" dirty="0"/>
              <a:t>&amp;</a:t>
            </a:r>
            <a:r>
              <a:rPr lang="ko-KR" altLang="en-US" dirty="0"/>
              <a:t>이관희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9350" y="287066"/>
            <a:ext cx="2943225" cy="656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실무종합</a:t>
            </a:r>
            <a:r>
              <a:rPr lang="ko-KR" altLang="en-US" dirty="0"/>
              <a:t> </a:t>
            </a:r>
            <a:r>
              <a:rPr lang="ko-KR" altLang="en-US" dirty="0" err="1"/>
              <a:t>정태정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57039"/>
              </p:ext>
            </p:extLst>
          </p:nvPr>
        </p:nvGraphicFramePr>
        <p:xfrm>
          <a:off x="55949" y="4918638"/>
          <a:ext cx="9355734" cy="1387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289">
                  <a:extLst>
                    <a:ext uri="{9D8B030D-6E8A-4147-A177-3AD203B41FA5}">
                      <a16:colId xmlns:a16="http://schemas.microsoft.com/office/drawing/2014/main" val="23275839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1100307210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2698694358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4233634846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2369308577"/>
                    </a:ext>
                  </a:extLst>
                </a:gridCol>
                <a:gridCol w="1559289">
                  <a:extLst>
                    <a:ext uri="{9D8B030D-6E8A-4147-A177-3AD203B41FA5}">
                      <a16:colId xmlns:a16="http://schemas.microsoft.com/office/drawing/2014/main" val="3741489598"/>
                    </a:ext>
                  </a:extLst>
                </a:gridCol>
              </a:tblGrid>
              <a:tr h="453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최근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기출문제 풀이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핵심 요약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기본이론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문제풀이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+Special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집중 강의 시리즈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마무리 강의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83144"/>
                  </a:ext>
                </a:extLst>
              </a:tr>
              <a:tr h="933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최신 출제 경향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·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유형 분석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및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21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년 이후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3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개년 기출문제 풀이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실무종합의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뼈대가 되는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핵심 이론을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미리 정리할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한발 빠른 기본이론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경찰실무종합의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전체적인 이론을 빠르게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정리할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실무종합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기출문제부터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출제 가능한 예상문제까지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한번에 연습할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경찰행정법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범죄학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부속법령을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집중적으로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학습해 완벽하게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마스터할 수 있는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시험 직전 헷갈리는 부분을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제대로 정리할 수 있는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 마무리 강좌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1996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830051" y="2798767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정태정</a:t>
            </a:r>
            <a:r>
              <a:rPr lang="en-US" altLang="ko-KR" sz="1050" dirty="0"/>
              <a:t>P </a:t>
            </a:r>
            <a:r>
              <a:rPr lang="ko-KR" altLang="en-US" sz="1050" dirty="0"/>
              <a:t>사진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73937" y="1205351"/>
            <a:ext cx="7325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경찰학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경찰행정론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행정법까지 섭렵한 교수가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제대로 가르친다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6821121" y="3843678"/>
            <a:ext cx="155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2655" y="2134804"/>
            <a:ext cx="4096671" cy="2300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커리큘럼 동영상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320145" y="6444970"/>
            <a:ext cx="3962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※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커리큘럼은 시험 일정 및 학원 스케줄에 따라 변동될 수 있습니다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73937" y="224981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16783" y="4918637"/>
            <a:ext cx="1556404" cy="1387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20580" y="4644854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08164" y="4918637"/>
            <a:ext cx="1556404" cy="1387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711961" y="4644854"/>
            <a:ext cx="1348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★합격 </a:t>
            </a:r>
            <a:r>
              <a:rPr lang="ko-KR" altLang="en-US" sz="1100" b="1" dirty="0" err="1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필수강</a:t>
            </a:r>
            <a:r>
              <a:rPr lang="ko-KR" altLang="en-US" sz="1100" b="1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★</a:t>
            </a:r>
            <a:endParaRPr lang="en-US" altLang="ko-KR" sz="1100" b="1" dirty="0">
              <a:solidFill>
                <a:srgbClr val="FF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80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6855" y="850506"/>
            <a:ext cx="8609995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465340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타이틀 텍스트 떠오르게 모션 넣어주세요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76855" y="545929"/>
            <a:ext cx="8542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Only 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 회원만을 위한 </a:t>
            </a:r>
            <a:r>
              <a:rPr lang="en-US" altLang="ko-KR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Special 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916447" y="1755158"/>
            <a:ext cx="5834383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Program 01</a:t>
            </a:r>
          </a:p>
          <a:p>
            <a:pPr algn="ctr"/>
            <a:r>
              <a:rPr lang="ko-KR" altLang="en-US" sz="3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월간승격</a:t>
            </a:r>
            <a:r>
              <a:rPr lang="ko-KR" altLang="en-US" sz="3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정기배송</a:t>
            </a:r>
            <a:r>
              <a:rPr lang="ko-KR" altLang="en-US" sz="3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모의고사</a:t>
            </a:r>
            <a:endParaRPr lang="en-US" altLang="ko-KR" sz="3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004914" y="3730187"/>
            <a:ext cx="41221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월간</a:t>
            </a:r>
            <a:endParaRPr lang="en-US" altLang="ko-KR" sz="5400" b="1" dirty="0">
              <a:solidFill>
                <a:srgbClr val="C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5400" b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진에 딱 맞는</a:t>
            </a:r>
            <a:endParaRPr lang="en-US" altLang="ko-KR" sz="5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5400" b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격</a:t>
            </a:r>
            <a:r>
              <a: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 다른 모의고사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rot="634841">
            <a:off x="6053968" y="3296769"/>
            <a:ext cx="2084267" cy="28516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모의고사</a:t>
            </a:r>
            <a:endParaRPr lang="en-US" altLang="ko-KR" dirty="0"/>
          </a:p>
          <a:p>
            <a:pPr algn="ctr"/>
            <a:r>
              <a:rPr lang="ko-KR" altLang="en-US" dirty="0"/>
              <a:t>봉투 이미지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120063" y="3254901"/>
            <a:ext cx="2290736" cy="419100"/>
            <a:chOff x="890614" y="1261058"/>
            <a:chExt cx="2290736" cy="419100"/>
          </a:xfrm>
        </p:grpSpPr>
        <p:sp>
          <p:nvSpPr>
            <p:cNvPr id="35" name="순서도: 수행의 시작/종료 34"/>
            <p:cNvSpPr/>
            <p:nvPr/>
          </p:nvSpPr>
          <p:spPr>
            <a:xfrm>
              <a:off x="890614" y="1261058"/>
              <a:ext cx="2290736" cy="419100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1039465" y="1295467"/>
              <a:ext cx="199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한달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회 모의고사</a:t>
              </a:r>
              <a:endPara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08979" y="446218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76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448058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6471" y="3252272"/>
            <a:ext cx="8471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3200" b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</a:t>
            </a:r>
            <a:r>
              <a:rPr lang="ko-KR" altLang="en-US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진에 딱</a:t>
            </a:r>
            <a:r>
              <a:rPr lang="en-US" altLang="ko-KR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r>
              <a:rPr lang="ko-KR" altLang="en-US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맞는 </a:t>
            </a:r>
            <a:r>
              <a:rPr lang="ko-KR" altLang="en-US" sz="3200" b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격</a:t>
            </a:r>
            <a:r>
              <a:rPr lang="ko-KR" altLang="en-US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다른 모의고사</a:t>
            </a:r>
            <a:endParaRPr lang="en-US" altLang="ko-KR" sz="3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00075" y="3865072"/>
            <a:ext cx="8210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125747" y="4149631"/>
            <a:ext cx="7192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딱 한번 신청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하면 신경 쓰지 않아도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매월 모의고사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볼 수 있도록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 홀수 달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2SET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씩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 발송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원하는 장소에서 편하게 수령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2024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승진시험까지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</a:t>
            </a:r>
            <a:r>
              <a:rPr lang="en-US" altLang="ko-KR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+OMR+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답안</a:t>
            </a:r>
            <a:r>
              <a:rPr lang="en-US" altLang="ko-KR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  <a:r>
              <a:rPr lang="ko-KR" altLang="en-US" dirty="0" err="1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해설지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 </a:t>
            </a:r>
            <a:r>
              <a:rPr lang="en-US" altLang="ko-KR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유형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난이도의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고퀄리티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문제들로 완벽한 실전 대비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8" name="타원 27"/>
          <p:cNvSpPr/>
          <p:nvPr/>
        </p:nvSpPr>
        <p:spPr>
          <a:xfrm>
            <a:off x="853363" y="605514"/>
            <a:ext cx="2362200" cy="2362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966770" y="1307357"/>
            <a:ext cx="2135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형사소송법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실무종합까지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전과목 모의고사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888" y="605514"/>
            <a:ext cx="2362200" cy="2362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536525" y="1307357"/>
            <a:ext cx="234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최초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정기배송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모의고사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배송비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모두 무료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32" name="타원 31"/>
          <p:cNvSpPr/>
          <p:nvPr/>
        </p:nvSpPr>
        <p:spPr>
          <a:xfrm>
            <a:off x="6233371" y="605514"/>
            <a:ext cx="2362200" cy="2362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346778" y="1307357"/>
            <a:ext cx="2135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딱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한번 신청으로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시험까지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 발송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201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대각선 방향의 모서리가 둥근 사각형 2"/>
          <p:cNvSpPr/>
          <p:nvPr/>
        </p:nvSpPr>
        <p:spPr>
          <a:xfrm>
            <a:off x="1050162" y="456854"/>
            <a:ext cx="7381796" cy="2685011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89161"/>
              </p:ext>
            </p:extLst>
          </p:nvPr>
        </p:nvGraphicFramePr>
        <p:xfrm>
          <a:off x="9476174" y="17756"/>
          <a:ext cx="2654423" cy="258632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영역 전체에 승격모의고사 페이지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바로가기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링크 걸어주세요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https://www.miraeij.com/police/promotion/rankup/selfexam/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558837" y="604155"/>
            <a:ext cx="636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</a:t>
            </a:r>
            <a:r>
              <a:rPr lang="en-US" altLang="ko-KR" sz="3200" b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15,000</a:t>
            </a:r>
            <a:r>
              <a:rPr lang="ko-KR" altLang="en-US" sz="3200" b="1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r>
              <a:rPr lang="ko-KR" altLang="en-US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이면 승진 달성</a:t>
            </a:r>
            <a:endParaRPr lang="en-US" altLang="ko-KR" sz="3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479656" y="1666106"/>
            <a:ext cx="2055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정가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300,000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397596" y="1835383"/>
            <a:ext cx="221949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6429092" y="1835383"/>
            <a:ext cx="188003" cy="26966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476493" y="2103487"/>
            <a:ext cx="406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런칭 이벤트가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150,000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포인트가 12개인 별 10"/>
          <p:cNvSpPr/>
          <p:nvPr/>
        </p:nvSpPr>
        <p:spPr>
          <a:xfrm>
            <a:off x="6314646" y="1205713"/>
            <a:ext cx="897774" cy="897774"/>
          </a:xfrm>
          <a:prstGeom prst="star12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335411" y="1423767"/>
            <a:ext cx="8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50%</a:t>
            </a:r>
          </a:p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특별할인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71697" y="1322982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모의고사</a:t>
            </a:r>
            <a:endParaRPr lang="en-US" altLang="ko-KR" sz="1100" dirty="0"/>
          </a:p>
          <a:p>
            <a:pPr algn="ctr"/>
            <a:r>
              <a:rPr lang="ko-KR" altLang="en-US" sz="1100" dirty="0"/>
              <a:t>봉투 이미지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82940" y="1406670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모의고사</a:t>
            </a:r>
            <a:endParaRPr lang="en-US" altLang="ko-KR" sz="1100" dirty="0"/>
          </a:p>
          <a:p>
            <a:pPr algn="ctr"/>
            <a:r>
              <a:rPr lang="ko-KR" altLang="en-US" sz="1100" dirty="0"/>
              <a:t>봉투 이미지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094183" y="1490358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모의고사</a:t>
            </a:r>
            <a:endParaRPr lang="en-US" altLang="ko-KR" sz="1100" dirty="0"/>
          </a:p>
          <a:p>
            <a:pPr algn="ctr"/>
            <a:r>
              <a:rPr lang="ko-KR" altLang="en-US" sz="1100" dirty="0"/>
              <a:t>봉투 이미지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05426" y="1574046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모의고사</a:t>
            </a:r>
            <a:endParaRPr lang="en-US" altLang="ko-KR" sz="1100" dirty="0"/>
          </a:p>
          <a:p>
            <a:pPr algn="ctr"/>
            <a:r>
              <a:rPr lang="ko-KR" altLang="en-US" sz="1100" dirty="0"/>
              <a:t>봉투 이미지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316668" y="1657734"/>
            <a:ext cx="1047261" cy="1432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모의고사</a:t>
            </a:r>
            <a:endParaRPr lang="en-US" altLang="ko-KR" sz="1100" dirty="0"/>
          </a:p>
          <a:p>
            <a:pPr algn="ctr"/>
            <a:r>
              <a:rPr lang="ko-KR" altLang="en-US" sz="1100" dirty="0"/>
              <a:t>봉투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781550" y="2712306"/>
            <a:ext cx="3266166" cy="3745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월간승격</a:t>
            </a:r>
            <a:r>
              <a: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모의고사 더 알아보기 </a:t>
            </a:r>
            <a:r>
              <a: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050162" y="53221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61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9" y="45707"/>
            <a:ext cx="2054542" cy="983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8824" y="45707"/>
            <a:ext cx="2118261" cy="948669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405851" y="450519"/>
            <a:ext cx="7145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9373" y="-894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rgbClr val="FF0000"/>
                </a:solidFill>
              </a:rPr>
              <a:t>메인단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</a:rPr>
              <a:t>문구 전환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45" y="1030309"/>
            <a:ext cx="1975927" cy="137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084" y="45707"/>
            <a:ext cx="1983648" cy="1586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867" y="1614701"/>
            <a:ext cx="1975927" cy="1469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770" y="3175936"/>
            <a:ext cx="2118261" cy="12658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769" y="4489377"/>
            <a:ext cx="2118261" cy="9400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2769" y="5477033"/>
            <a:ext cx="2118261" cy="14419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2130" y="1611"/>
            <a:ext cx="1838072" cy="11957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2130" y="1168475"/>
            <a:ext cx="1838072" cy="11679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9281" y="2328216"/>
            <a:ext cx="1729058" cy="6429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9280" y="3009941"/>
            <a:ext cx="1790700" cy="109202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9279" y="4068234"/>
            <a:ext cx="1790701" cy="11105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9278" y="5148388"/>
            <a:ext cx="1790702" cy="121486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4816" y="1700470"/>
            <a:ext cx="1775388" cy="126353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4816" y="2990638"/>
            <a:ext cx="1775388" cy="120869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4817" y="4225972"/>
            <a:ext cx="1775388" cy="12121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32155" y="41339"/>
            <a:ext cx="1757228" cy="119456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32155" y="1389877"/>
            <a:ext cx="1757228" cy="74629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-1720981" y="-8943"/>
            <a:ext cx="4757966" cy="10287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72683" y="1019826"/>
            <a:ext cx="2064301" cy="14402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72683" y="2503786"/>
            <a:ext cx="2064301" cy="29862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68944" y="1611"/>
            <a:ext cx="2198094" cy="14943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05791" y="-15481"/>
            <a:ext cx="2064301" cy="29792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05791" y="2991757"/>
            <a:ext cx="2064301" cy="342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568945" y="1533235"/>
            <a:ext cx="2198094" cy="40122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149055" y="1611"/>
            <a:ext cx="1940476" cy="1296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149055" y="1336143"/>
            <a:ext cx="1940476" cy="864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545" y="2556079"/>
            <a:ext cx="1931562" cy="128447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4876" y="3881318"/>
            <a:ext cx="1968899" cy="1521123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159460" y="-8944"/>
            <a:ext cx="2270731" cy="31372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159460" y="3122260"/>
            <a:ext cx="2270731" cy="385769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36061" y="76070"/>
            <a:ext cx="2042014" cy="13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24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162645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시험지 이미지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한장씩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떨어져서 쌓이는 느낌 모션 넣어주세요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50432" y="831679"/>
            <a:ext cx="7059603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Program 02</a:t>
            </a:r>
          </a:p>
          <a:p>
            <a:pPr algn="ctr"/>
            <a:r>
              <a:rPr lang="ko-KR" altLang="en-US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3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ko-KR" altLang="en-US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시크릿</a:t>
            </a:r>
            <a:r>
              <a:rPr lang="en-US" altLang="ko-KR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모의고사</a:t>
            </a:r>
            <a:endParaRPr lang="en-US" altLang="ko-KR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8634" y="631981"/>
            <a:ext cx="1473934" cy="1473934"/>
            <a:chOff x="728264" y="1276574"/>
            <a:chExt cx="1473934" cy="1473934"/>
          </a:xfrm>
        </p:grpSpPr>
        <p:sp>
          <p:nvSpPr>
            <p:cNvPr id="3" name="포인트가 12개인 별 2"/>
            <p:cNvSpPr/>
            <p:nvPr/>
          </p:nvSpPr>
          <p:spPr>
            <a:xfrm>
              <a:off x="728264" y="1276574"/>
              <a:ext cx="1473934" cy="1473934"/>
            </a:xfrm>
            <a:prstGeom prst="star12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779734" y="1593638"/>
              <a:ext cx="13709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현직 경찰</a:t>
              </a:r>
              <a:endPara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인증만 하면</a:t>
              </a:r>
              <a:endPara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</a:t>
              </a:r>
              <a:r>
                <a:rPr lang="ko-KR" altLang="en-US" sz="2000" b="1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원</a:t>
              </a:r>
              <a:r>
                <a:rPr lang="en-US" altLang="ko-KR" sz="2000" b="1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!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7953" y="2260459"/>
            <a:ext cx="4182281" cy="2907333"/>
            <a:chOff x="807478" y="2593834"/>
            <a:chExt cx="4182281" cy="2907333"/>
          </a:xfrm>
        </p:grpSpPr>
        <p:sp>
          <p:nvSpPr>
            <p:cNvPr id="18" name="타원 17"/>
            <p:cNvSpPr/>
            <p:nvPr/>
          </p:nvSpPr>
          <p:spPr>
            <a:xfrm>
              <a:off x="807478" y="4448481"/>
              <a:ext cx="4182281" cy="1052686"/>
            </a:xfrm>
            <a:prstGeom prst="ellipse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214639">
              <a:off x="1165586" y="2593834"/>
              <a:ext cx="1772120" cy="25150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754">
              <a:off x="2907233" y="2902765"/>
              <a:ext cx="1515565" cy="21517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69921">
              <a:off x="2634739" y="3258301"/>
              <a:ext cx="1558940" cy="2211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56262">
              <a:off x="1472026" y="2819572"/>
              <a:ext cx="1879170" cy="26623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98742" y="5465527"/>
            <a:ext cx="7834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 전용</a:t>
            </a:r>
            <a:r>
              <a:rPr lang="en-US" altLang="ko-KR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 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시크릿 모의고사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*하프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 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문항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시험지 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 </a:t>
            </a:r>
            <a:r>
              <a:rPr lang="ko-KR" altLang="en-US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해설지</a:t>
            </a:r>
            <a:endParaRPr lang="en-US" altLang="ko-KR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062446" y="3045114"/>
            <a:ext cx="3738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오직 승진 회원만을 위한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전용 모의고사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고퀄리티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문항과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 문항 상세한 해설까지</a:t>
            </a:r>
            <a:endParaRPr lang="en-US" altLang="ko-KR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501006" y="3741591"/>
            <a:ext cx="2290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01006" y="4676330"/>
            <a:ext cx="2290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904949" y="235966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28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574959"/>
              </p:ext>
            </p:extLst>
          </p:nvPr>
        </p:nvGraphicFramePr>
        <p:xfrm>
          <a:off x="9476174" y="17756"/>
          <a:ext cx="2654423" cy="234248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강의 캡쳐 사진 삽입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댓글 프로필사진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아이디는 모두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블러처리해서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안보이게 해주세요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뒷배경으로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약간 흐릿하게 깔아주세요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8" name="덧셈 기호 7"/>
          <p:cNvSpPr/>
          <p:nvPr/>
        </p:nvSpPr>
        <p:spPr>
          <a:xfrm>
            <a:off x="4146247" y="446964"/>
            <a:ext cx="952500" cy="952500"/>
          </a:xfrm>
          <a:prstGeom prst="mathPlus">
            <a:avLst>
              <a:gd name="adj1" fmla="val 1352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185787" y="1406212"/>
            <a:ext cx="6873419" cy="76944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시크릿 모의고사 </a:t>
            </a:r>
            <a:r>
              <a:rPr lang="en-US" altLang="ko-KR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 </a:t>
            </a:r>
            <a:r>
              <a:rPr lang="en-US" altLang="ko-KR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 해설 강의</a:t>
            </a:r>
            <a:endParaRPr lang="en-US" altLang="ko-KR" sz="28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2023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승진 시험 대비로 진행한 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 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제로 </a:t>
            </a:r>
            <a:r>
              <a:rPr lang="ko-KR" altLang="en-US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완강되어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모두 업로드 되었습니다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935">
            <a:off x="741948" y="3182898"/>
            <a:ext cx="2572074" cy="64301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9564">
            <a:off x="3759778" y="5223345"/>
            <a:ext cx="4926906" cy="45654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619" y="5057290"/>
            <a:ext cx="1901326" cy="57039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rcRect l="4769" t="72591" r="46704" b="1"/>
          <a:stretch/>
        </p:blipFill>
        <p:spPr>
          <a:xfrm rot="748284">
            <a:off x="6143614" y="4625922"/>
            <a:ext cx="3390583" cy="58403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rcRect b="35001"/>
          <a:stretch/>
        </p:blipFill>
        <p:spPr>
          <a:xfrm rot="20895818">
            <a:off x="198774" y="3765143"/>
            <a:ext cx="6986925" cy="13850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5677">
            <a:off x="3859659" y="3125078"/>
            <a:ext cx="3370548" cy="59071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6735">
            <a:off x="2118959" y="4937443"/>
            <a:ext cx="5262047" cy="27057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87265">
            <a:off x="3681275" y="4085615"/>
            <a:ext cx="5083910" cy="43740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496" y="5185882"/>
            <a:ext cx="2698649" cy="6089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8168" y="2403302"/>
            <a:ext cx="9224247" cy="42072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319614" y="2557974"/>
            <a:ext cx="2603500" cy="2082085"/>
            <a:chOff x="5319614" y="2128766"/>
            <a:chExt cx="2603500" cy="2082085"/>
          </a:xfrm>
        </p:grpSpPr>
        <p:sp>
          <p:nvSpPr>
            <p:cNvPr id="19" name="액자 18"/>
            <p:cNvSpPr/>
            <p:nvPr/>
          </p:nvSpPr>
          <p:spPr>
            <a:xfrm>
              <a:off x="5319614" y="2128766"/>
              <a:ext cx="2603500" cy="1574800"/>
            </a:xfrm>
            <a:prstGeom prst="fram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순서도: 수동 연산 19"/>
            <p:cNvSpPr/>
            <p:nvPr/>
          </p:nvSpPr>
          <p:spPr>
            <a:xfrm rot="10800000">
              <a:off x="6164164" y="3598203"/>
              <a:ext cx="914400" cy="612648"/>
            </a:xfrm>
            <a:prstGeom prst="flowChartManualOperati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840314" y="4210851"/>
              <a:ext cx="15621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38076" y="2249177"/>
              <a:ext cx="2366577" cy="1333979"/>
            </a:xfrm>
            <a:prstGeom prst="rect">
              <a:avLst/>
            </a:prstGeom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322071" y="255797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15275" y="3896360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96908" y="2567193"/>
            <a:ext cx="3651321" cy="1631216"/>
            <a:chOff x="996908" y="2137985"/>
            <a:chExt cx="3651321" cy="163121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996908" y="2137985"/>
              <a:ext cx="36513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 </a:t>
              </a:r>
              <a:r>
                <a:rPr lang="ko-KR" altLang="en-US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바쁜 현직들을 위한</a:t>
              </a:r>
              <a:endPara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  매일 </a:t>
              </a:r>
              <a:r>
                <a:rPr lang="en-US" altLang="ko-KR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ko-KR" altLang="en-US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분 해설 강의</a:t>
              </a:r>
              <a:endPara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endParaRPr lang="en-US" altLang="ko-KR" sz="2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r>
                <a:rPr lang="en-US" altLang="ko-KR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 </a:t>
              </a:r>
              <a:r>
                <a:rPr lang="ko-KR" altLang="en-US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듣기만 해도 이해되는</a:t>
              </a:r>
              <a:endPara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en-US" altLang="ko-KR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  </a:t>
              </a:r>
              <a:r>
                <a:rPr lang="ko-KR" altLang="en-US" sz="2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명쾌한 문제풀이</a:t>
              </a:r>
              <a:endPara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399067" y="2816254"/>
              <a:ext cx="22905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423198" y="3736613"/>
              <a:ext cx="22905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95F7F4F-61D0-6B0C-9C46-0A0B764A3024}"/>
              </a:ext>
            </a:extLst>
          </p:cNvPr>
          <p:cNvSpPr txBox="1"/>
          <p:nvPr/>
        </p:nvSpPr>
        <p:spPr>
          <a:xfrm>
            <a:off x="9872133" y="3116377"/>
            <a:ext cx="209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sec19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22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24883"/>
              </p:ext>
            </p:extLst>
          </p:nvPr>
        </p:nvGraphicFramePr>
        <p:xfrm>
          <a:off x="9476174" y="17756"/>
          <a:ext cx="2654423" cy="429320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*로그인 필수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*클릭 시 현직 인증하기 팝업 띄워주세요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*현직 인증 관리자 승인 즉시 아래 강좌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2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개 자동 지급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ONC2302011757282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ONC2302011902299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[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버튼 클릭 시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]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①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비로그인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: ‘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로그인이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필요한 서비스입니다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.‘ Alert &gt;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확인 누르면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로그인창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연결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② 이미 현직 인증 신청 완료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관리자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미승인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: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   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이미 인증 신청이 완료되었습니다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관리자 승인 후 강좌가 자동 지급됩니다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③ 관리자 승인 완료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: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내 강의실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&gt;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무료특강 탭으로 바로 연결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링크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&gt; https://www.miraeij.com/police/mypage/class/free/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319994" y="370706"/>
            <a:ext cx="7046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모의고사 시험지</a:t>
            </a:r>
            <a:r>
              <a:rPr lang="en-US" altLang="ko-KR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해설지</a:t>
            </a:r>
            <a:r>
              <a:rPr lang="en-US" altLang="ko-KR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해설강의까지</a:t>
            </a:r>
            <a:endParaRPr lang="en-US" altLang="ko-KR" sz="28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 인증만 하면 모두 무료</a:t>
            </a:r>
            <a:r>
              <a:rPr lang="en-US" altLang="ko-KR" sz="3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3" name="타원 2"/>
          <p:cNvSpPr/>
          <p:nvPr/>
        </p:nvSpPr>
        <p:spPr>
          <a:xfrm>
            <a:off x="514350" y="2025910"/>
            <a:ext cx="2362200" cy="2362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562350" y="2025910"/>
            <a:ext cx="2362200" cy="2362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600825" y="2025910"/>
            <a:ext cx="2362200" cy="2362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72755" y="4629736"/>
            <a:ext cx="2135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공무원증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사진 찍어서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49" y="2311402"/>
            <a:ext cx="1507910" cy="17912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07" y="2762640"/>
            <a:ext cx="500336" cy="761706"/>
          </a:xfrm>
          <a:prstGeom prst="rect">
            <a:avLst/>
          </a:prstGeom>
        </p:spPr>
      </p:pic>
      <p:sp>
        <p:nvSpPr>
          <p:cNvPr id="7" name="L 도형 6"/>
          <p:cNvSpPr/>
          <p:nvPr/>
        </p:nvSpPr>
        <p:spPr>
          <a:xfrm>
            <a:off x="1404801" y="3340990"/>
            <a:ext cx="235647" cy="235647"/>
          </a:xfrm>
          <a:prstGeom prst="corner">
            <a:avLst>
              <a:gd name="adj1" fmla="val 12781"/>
              <a:gd name="adj2" fmla="val 127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L 도형 29"/>
          <p:cNvSpPr/>
          <p:nvPr/>
        </p:nvSpPr>
        <p:spPr>
          <a:xfrm flipH="1">
            <a:off x="1769502" y="3340989"/>
            <a:ext cx="235647" cy="235647"/>
          </a:xfrm>
          <a:prstGeom prst="corner">
            <a:avLst>
              <a:gd name="adj1" fmla="val 12781"/>
              <a:gd name="adj2" fmla="val 127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L 도형 30"/>
          <p:cNvSpPr/>
          <p:nvPr/>
        </p:nvSpPr>
        <p:spPr>
          <a:xfrm flipV="1">
            <a:off x="1404801" y="2694440"/>
            <a:ext cx="235647" cy="235647"/>
          </a:xfrm>
          <a:prstGeom prst="corner">
            <a:avLst>
              <a:gd name="adj1" fmla="val 12781"/>
              <a:gd name="adj2" fmla="val 127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L 도형 31"/>
          <p:cNvSpPr/>
          <p:nvPr/>
        </p:nvSpPr>
        <p:spPr>
          <a:xfrm flipH="1" flipV="1">
            <a:off x="1769502" y="2694439"/>
            <a:ext cx="235647" cy="235647"/>
          </a:xfrm>
          <a:prstGeom prst="corner">
            <a:avLst>
              <a:gd name="adj1" fmla="val 12781"/>
              <a:gd name="adj2" fmla="val 127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664464" y="4629736"/>
            <a:ext cx="2155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 인증 신청만 하면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345565" y="5501835"/>
            <a:ext cx="4419351" cy="7560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471952" y="5568441"/>
            <a:ext cx="413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 인증 하고</a:t>
            </a:r>
            <a:endParaRPr lang="en-US" altLang="ko-KR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시크릿 모의고사 무료로 받기 </a:t>
            </a:r>
            <a:r>
              <a:rPr lang="en-US" altLang="ko-KR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64464" y="2901511"/>
            <a:ext cx="2155312" cy="52845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664464" y="2968116"/>
            <a:ext cx="21333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 인증 하고</a:t>
            </a:r>
            <a:endParaRPr lang="en-US" altLang="ko-KR" sz="11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시크릿 모의고사 무료로 받기 </a:t>
            </a:r>
            <a:r>
              <a:rPr lang="en-US" altLang="ko-KR" sz="11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grpSp>
        <p:nvGrpSpPr>
          <p:cNvPr id="52" name="Click"/>
          <p:cNvGrpSpPr>
            <a:grpSpLocks noChangeAspect="1"/>
          </p:cNvGrpSpPr>
          <p:nvPr/>
        </p:nvGrpSpPr>
        <p:grpSpPr>
          <a:xfrm>
            <a:off x="6234691" y="5836946"/>
            <a:ext cx="530225" cy="755651"/>
            <a:chOff x="5294313" y="2197100"/>
            <a:chExt cx="530225" cy="755651"/>
          </a:xfrm>
        </p:grpSpPr>
        <p:sp>
          <p:nvSpPr>
            <p:cNvPr id="53" name="Arrow Cursor"/>
            <p:cNvSpPr>
              <a:spLocks noChangeAspect="1"/>
            </p:cNvSpPr>
            <p:nvPr/>
          </p:nvSpPr>
          <p:spPr bwMode="auto">
            <a:xfrm>
              <a:off x="5448300" y="2363788"/>
              <a:ext cx="376238" cy="588963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7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7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Click"/>
            <p:cNvSpPr>
              <a:spLocks noEditPoints="1"/>
            </p:cNvSpPr>
            <p:nvPr/>
          </p:nvSpPr>
          <p:spPr bwMode="auto">
            <a:xfrm>
              <a:off x="5294313" y="2197100"/>
              <a:ext cx="307975" cy="231775"/>
            </a:xfrm>
            <a:custGeom>
              <a:avLst/>
              <a:gdLst>
                <a:gd name="T0" fmla="*/ 156 w 405"/>
                <a:gd name="T1" fmla="*/ 248 h 303"/>
                <a:gd name="T2" fmla="*/ 101 w 405"/>
                <a:gd name="T3" fmla="*/ 303 h 303"/>
                <a:gd name="T4" fmla="*/ 156 w 405"/>
                <a:gd name="T5" fmla="*/ 155 h 303"/>
                <a:gd name="T6" fmla="*/ 101 w 405"/>
                <a:gd name="T7" fmla="*/ 101 h 303"/>
                <a:gd name="T8" fmla="*/ 249 w 405"/>
                <a:gd name="T9" fmla="*/ 155 h 303"/>
                <a:gd name="T10" fmla="*/ 303 w 405"/>
                <a:gd name="T11" fmla="*/ 101 h 303"/>
                <a:gd name="T12" fmla="*/ 137 w 405"/>
                <a:gd name="T13" fmla="*/ 202 h 303"/>
                <a:gd name="T14" fmla="*/ 0 w 405"/>
                <a:gd name="T15" fmla="*/ 202 h 303"/>
                <a:gd name="T16" fmla="*/ 202 w 405"/>
                <a:gd name="T17" fmla="*/ 136 h 303"/>
                <a:gd name="T18" fmla="*/ 202 w 405"/>
                <a:gd name="T19" fmla="*/ 0 h 303"/>
                <a:gd name="T20" fmla="*/ 268 w 405"/>
                <a:gd name="T21" fmla="*/ 202 h 303"/>
                <a:gd name="T22" fmla="*/ 405 w 405"/>
                <a:gd name="T23" fmla="*/ 2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5" h="303">
                  <a:moveTo>
                    <a:pt x="156" y="248"/>
                  </a:moveTo>
                  <a:lnTo>
                    <a:pt x="101" y="303"/>
                  </a:lnTo>
                  <a:moveTo>
                    <a:pt x="156" y="155"/>
                  </a:moveTo>
                  <a:lnTo>
                    <a:pt x="101" y="101"/>
                  </a:lnTo>
                  <a:moveTo>
                    <a:pt x="249" y="155"/>
                  </a:moveTo>
                  <a:lnTo>
                    <a:pt x="303" y="101"/>
                  </a:lnTo>
                  <a:moveTo>
                    <a:pt x="137" y="202"/>
                  </a:moveTo>
                  <a:lnTo>
                    <a:pt x="0" y="202"/>
                  </a:lnTo>
                  <a:moveTo>
                    <a:pt x="202" y="136"/>
                  </a:moveTo>
                  <a:lnTo>
                    <a:pt x="202" y="0"/>
                  </a:lnTo>
                  <a:moveTo>
                    <a:pt x="268" y="202"/>
                  </a:moveTo>
                  <a:lnTo>
                    <a:pt x="405" y="202"/>
                  </a:lnTo>
                </a:path>
              </a:pathLst>
            </a:custGeom>
            <a:noFill/>
            <a:ln w="9525" cap="rnd">
              <a:solidFill>
                <a:srgbClr val="3483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Click"/>
          <p:cNvGrpSpPr>
            <a:grpSpLocks noChangeAspect="1"/>
          </p:cNvGrpSpPr>
          <p:nvPr/>
        </p:nvGrpSpPr>
        <p:grpSpPr>
          <a:xfrm>
            <a:off x="4747852" y="3262319"/>
            <a:ext cx="328741" cy="468506"/>
            <a:chOff x="5294313" y="2197100"/>
            <a:chExt cx="530225" cy="755651"/>
          </a:xfrm>
        </p:grpSpPr>
        <p:sp>
          <p:nvSpPr>
            <p:cNvPr id="56" name="Arrow Cursor"/>
            <p:cNvSpPr>
              <a:spLocks noChangeAspect="1"/>
            </p:cNvSpPr>
            <p:nvPr/>
          </p:nvSpPr>
          <p:spPr bwMode="auto">
            <a:xfrm>
              <a:off x="5448300" y="2363788"/>
              <a:ext cx="376238" cy="588963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7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7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ick"/>
            <p:cNvSpPr>
              <a:spLocks noEditPoints="1"/>
            </p:cNvSpPr>
            <p:nvPr/>
          </p:nvSpPr>
          <p:spPr bwMode="auto">
            <a:xfrm>
              <a:off x="5294313" y="2197100"/>
              <a:ext cx="307975" cy="231775"/>
            </a:xfrm>
            <a:custGeom>
              <a:avLst/>
              <a:gdLst>
                <a:gd name="T0" fmla="*/ 156 w 405"/>
                <a:gd name="T1" fmla="*/ 248 h 303"/>
                <a:gd name="T2" fmla="*/ 101 w 405"/>
                <a:gd name="T3" fmla="*/ 303 h 303"/>
                <a:gd name="T4" fmla="*/ 156 w 405"/>
                <a:gd name="T5" fmla="*/ 155 h 303"/>
                <a:gd name="T6" fmla="*/ 101 w 405"/>
                <a:gd name="T7" fmla="*/ 101 h 303"/>
                <a:gd name="T8" fmla="*/ 249 w 405"/>
                <a:gd name="T9" fmla="*/ 155 h 303"/>
                <a:gd name="T10" fmla="*/ 303 w 405"/>
                <a:gd name="T11" fmla="*/ 101 h 303"/>
                <a:gd name="T12" fmla="*/ 137 w 405"/>
                <a:gd name="T13" fmla="*/ 202 h 303"/>
                <a:gd name="T14" fmla="*/ 0 w 405"/>
                <a:gd name="T15" fmla="*/ 202 h 303"/>
                <a:gd name="T16" fmla="*/ 202 w 405"/>
                <a:gd name="T17" fmla="*/ 136 h 303"/>
                <a:gd name="T18" fmla="*/ 202 w 405"/>
                <a:gd name="T19" fmla="*/ 0 h 303"/>
                <a:gd name="T20" fmla="*/ 268 w 405"/>
                <a:gd name="T21" fmla="*/ 202 h 303"/>
                <a:gd name="T22" fmla="*/ 405 w 405"/>
                <a:gd name="T23" fmla="*/ 2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5" h="303">
                  <a:moveTo>
                    <a:pt x="156" y="248"/>
                  </a:moveTo>
                  <a:lnTo>
                    <a:pt x="101" y="303"/>
                  </a:lnTo>
                  <a:moveTo>
                    <a:pt x="156" y="155"/>
                  </a:moveTo>
                  <a:lnTo>
                    <a:pt x="101" y="101"/>
                  </a:lnTo>
                  <a:moveTo>
                    <a:pt x="249" y="155"/>
                  </a:moveTo>
                  <a:lnTo>
                    <a:pt x="303" y="101"/>
                  </a:lnTo>
                  <a:moveTo>
                    <a:pt x="137" y="202"/>
                  </a:moveTo>
                  <a:lnTo>
                    <a:pt x="0" y="202"/>
                  </a:lnTo>
                  <a:moveTo>
                    <a:pt x="202" y="136"/>
                  </a:moveTo>
                  <a:lnTo>
                    <a:pt x="202" y="0"/>
                  </a:lnTo>
                  <a:moveTo>
                    <a:pt x="268" y="202"/>
                  </a:moveTo>
                  <a:lnTo>
                    <a:pt x="405" y="202"/>
                  </a:lnTo>
                </a:path>
              </a:pathLst>
            </a:custGeom>
            <a:noFill/>
            <a:ln w="9525" cap="rnd">
              <a:solidFill>
                <a:srgbClr val="3483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377447" y="4454716"/>
            <a:ext cx="2828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승인 즉시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 강의실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무료 특강에서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 가능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39621" b="43295"/>
          <a:stretch/>
        </p:blipFill>
        <p:spPr>
          <a:xfrm>
            <a:off x="6717200" y="2758741"/>
            <a:ext cx="2129447" cy="81399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71181" y="3165739"/>
            <a:ext cx="575466" cy="240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 flipH="1">
            <a:off x="3140423" y="3142349"/>
            <a:ext cx="143669" cy="287060"/>
            <a:chOff x="348129" y="2656114"/>
            <a:chExt cx="857171" cy="1712686"/>
          </a:xfrm>
        </p:grpSpPr>
        <p:cxnSp>
          <p:nvCxnSpPr>
            <p:cNvPr id="39" name="직선 연결선 38"/>
            <p:cNvCxnSpPr/>
            <p:nvPr/>
          </p:nvCxnSpPr>
          <p:spPr>
            <a:xfrm flipH="1">
              <a:off x="348957" y="2656114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 flipV="1">
              <a:off x="348129" y="3512457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 flipH="1">
            <a:off x="6198690" y="3142349"/>
            <a:ext cx="143669" cy="287060"/>
            <a:chOff x="348129" y="2656114"/>
            <a:chExt cx="857171" cy="1712686"/>
          </a:xfrm>
        </p:grpSpPr>
        <p:cxnSp>
          <p:nvCxnSpPr>
            <p:cNvPr id="42" name="직선 연결선 41"/>
            <p:cNvCxnSpPr/>
            <p:nvPr/>
          </p:nvCxnSpPr>
          <p:spPr>
            <a:xfrm flipH="1">
              <a:off x="348957" y="2656114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 flipV="1">
              <a:off x="348129" y="3512457"/>
              <a:ext cx="856343" cy="856343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2282759" y="5375835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E75FD-C9A9-9C19-5B12-AB847745FB37}"/>
              </a:ext>
            </a:extLst>
          </p:cNvPr>
          <p:cNvSpPr txBox="1"/>
          <p:nvPr/>
        </p:nvSpPr>
        <p:spPr>
          <a:xfrm>
            <a:off x="10414000" y="528571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240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528929"/>
              </p:ext>
            </p:extLst>
          </p:nvPr>
        </p:nvGraphicFramePr>
        <p:xfrm>
          <a:off x="9476174" y="17756"/>
          <a:ext cx="2654423" cy="3298250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로그인 필수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강좌 연결 링크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&gt;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  <a:hlinkClick r:id="rId2"/>
                        </a:rPr>
                        <a:t>https://www.miraeij.com/police/free/online/view.php?stype=all&amp;ssite_code=2&amp;skind=1&amp;sstatus_free=1&amp;no=915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로그인 필수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강좌 연결 링크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&gt;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  <a:hlinkClick r:id="rId3"/>
                        </a:rPr>
                        <a:t>https://www.miraeij.com/police/free/online/view.php?stype=all&amp;ssite_code=2&amp;skind=1&amp;sstatus_free=1&amp;no=883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67380" y="1089524"/>
            <a:ext cx="7678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미래인재 </a:t>
            </a:r>
            <a:r>
              <a:rPr lang="ko-KR" altLang="en-US" sz="2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역대급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승진팀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런칭 기념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경찰실무종합 강좌 무료 배포 이벤트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lang="en-US" altLang="ko-KR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712" y="3314700"/>
            <a:ext cx="3307747" cy="2466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235639" y="2478472"/>
            <a:ext cx="2934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총론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경찰공무원법 특강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445291" y="2478472"/>
            <a:ext cx="2613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개년 기출문제풀이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445291" y="5991225"/>
            <a:ext cx="2613882" cy="42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지금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원으로 수강하기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388644" y="5991225"/>
            <a:ext cx="2613882" cy="42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지금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원으로 수강하기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242800" y="3634782"/>
            <a:ext cx="323527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최신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출제경향과 문제 유형 분석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9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년간 </a:t>
            </a: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기출문제풀이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096297" y="4601303"/>
            <a:ext cx="131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100,000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793761" y="4739803"/>
            <a:ext cx="1911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7280054" y="4739802"/>
            <a:ext cx="421260" cy="41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24871" y="5004926"/>
            <a:ext cx="131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</a:t>
            </a:r>
            <a:r>
              <a:rPr lang="ko-KR" altLang="en-US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6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125277" y="3719170"/>
            <a:ext cx="323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경찰공무원법 중심으로 임용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징계 등 여러 갈래 출제 포인트 개괄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034197" y="4601303"/>
            <a:ext cx="1311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30,000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731661" y="4739803"/>
            <a:ext cx="1911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3217954" y="4739802"/>
            <a:ext cx="421260" cy="41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062771" y="5004926"/>
            <a:ext cx="131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</a:t>
            </a:r>
            <a:r>
              <a:rPr lang="ko-KR" altLang="en-US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endParaRPr lang="en-US" altLang="ko-KR" sz="16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41712" y="2272829"/>
            <a:ext cx="3307747" cy="104187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112879" y="3314699"/>
            <a:ext cx="3307747" cy="2466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112879" y="2272828"/>
            <a:ext cx="3307747" cy="104187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39901" y="5953537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317917" y="5953537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949716" y="312216"/>
            <a:ext cx="524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Event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지금 신청하면 모두 무료</a:t>
            </a:r>
            <a:r>
              <a:rPr lang="en-US" altLang="ko-KR" sz="2400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3" name="순서도: 수행의 시작/종료 2"/>
          <p:cNvSpPr/>
          <p:nvPr/>
        </p:nvSpPr>
        <p:spPr>
          <a:xfrm>
            <a:off x="2142408" y="321740"/>
            <a:ext cx="1241648" cy="392634"/>
          </a:xfrm>
          <a:prstGeom prst="flowChartTerminator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64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95904" y="1428750"/>
            <a:ext cx="8542119" cy="35909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57185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err="1">
                          <a:latin typeface="+mn-ea"/>
                        </a:rPr>
                        <a:t>경찰승진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페이지로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745141" y="1525376"/>
            <a:ext cx="812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승진도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경찰학원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  미래인재에서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493141" y="152281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393710" y="2236173"/>
            <a:ext cx="6105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4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승진</a:t>
            </a:r>
            <a:endParaRPr lang="en-US" altLang="ko-KR" sz="4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4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단합패스</a:t>
            </a:r>
            <a:endParaRPr lang="en-US" altLang="ko-KR" sz="44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744280" y="1522813"/>
            <a:ext cx="42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393709" y="3794824"/>
            <a:ext cx="6105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trike="sngStrike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150</a:t>
            </a:r>
            <a:r>
              <a:rPr lang="ko-KR" altLang="en-US" sz="2000" strike="sngStrike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만원              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   </a:t>
            </a:r>
            <a:r>
              <a:rPr lang="en-US" altLang="ko-KR" sz="4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89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만원</a:t>
            </a:r>
            <a:endParaRPr lang="en-US" altLang="ko-KR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포인트가 12개인 별 10"/>
          <p:cNvSpPr/>
          <p:nvPr/>
        </p:nvSpPr>
        <p:spPr>
          <a:xfrm>
            <a:off x="4819221" y="3720369"/>
            <a:ext cx="897774" cy="897774"/>
          </a:xfrm>
          <a:prstGeom prst="star12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839986" y="3938423"/>
            <a:ext cx="85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특별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54333" y="3666884"/>
            <a:ext cx="856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최대 </a:t>
            </a:r>
            <a:r>
              <a:rPr lang="ko-KR" altLang="en-US" sz="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혜택가</a:t>
            </a:r>
            <a:endParaRPr lang="en-US" altLang="ko-KR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rot="20790201">
            <a:off x="1041261" y="2357643"/>
            <a:ext cx="1563139" cy="21386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모의고사</a:t>
            </a:r>
            <a:endParaRPr lang="en-US" altLang="ko-KR" dirty="0"/>
          </a:p>
          <a:p>
            <a:pPr algn="ctr"/>
            <a:r>
              <a:rPr lang="ko-KR" altLang="en-US" dirty="0"/>
              <a:t>봉투 이미지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66524" y="4212129"/>
            <a:ext cx="1664460" cy="5898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529717" y="4268129"/>
            <a:ext cx="153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타학원</a:t>
            </a:r>
            <a:r>
              <a:rPr lang="ko-KR" altLang="en-US" sz="1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환승 시</a:t>
            </a:r>
            <a:endParaRPr lang="en-US" altLang="ko-KR" sz="14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</a:t>
            </a:r>
            <a:r>
              <a:rPr lang="ko-KR" altLang="en-US" sz="1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회분 무료 제공</a:t>
            </a:r>
            <a:r>
              <a:rPr lang="en-US" altLang="ko-KR" sz="1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32706" y="4617930"/>
            <a:ext cx="2366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지금 바로 최저가로 신청하기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268107" y="5044213"/>
            <a:ext cx="3973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경찰학원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중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개월 연속 브랜드 검색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위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네이버 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키워드도구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22.10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~23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현재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4027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8156" y="436729"/>
            <a:ext cx="7855269" cy="3011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48482" y="66675"/>
            <a:ext cx="268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빅비쥬얼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모션 배너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70916" y="616227"/>
            <a:ext cx="1778924" cy="30494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신광은</a:t>
            </a:r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560378" y="978177"/>
            <a:ext cx="645291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2024 </a:t>
            </a:r>
            <a:r>
              <a:rPr lang="ko-KR" altLang="en-US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 승진</a:t>
            </a:r>
            <a:endParaRPr lang="en-US" altLang="ko-KR" sz="4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endParaRPr lang="en-US" altLang="ko-KR" sz="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 교수가</a:t>
            </a:r>
            <a:endParaRPr lang="en-US" altLang="ko-KR" sz="4400" dirty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실무종합까지</a:t>
            </a:r>
            <a:r>
              <a:rPr lang="ko-KR" altLang="en-US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책임집니다</a:t>
            </a:r>
            <a:r>
              <a:rPr lang="en-US" altLang="ko-KR" sz="4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en-US" altLang="ko-KR" sz="5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8156" y="3781426"/>
            <a:ext cx="7855269" cy="3011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248150" y="3163391"/>
            <a:ext cx="0" cy="90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5083823" y="4024587"/>
            <a:ext cx="1778924" cy="30494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신광은</a:t>
            </a:r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778898" y="4108837"/>
            <a:ext cx="1778924" cy="30494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이관희</a:t>
            </a:r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388748" y="4108837"/>
            <a:ext cx="1778924" cy="30494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정태정</a:t>
            </a:r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9278" y="4718328"/>
            <a:ext cx="383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경찰대 졸업</a:t>
            </a:r>
            <a:r>
              <a:rPr lang="en-US" altLang="ko-KR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전직 경찰부터</a:t>
            </a:r>
            <a:endParaRPr lang="en-US" altLang="ko-KR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승진시험 출제위원까지</a:t>
            </a:r>
            <a:r>
              <a:rPr lang="en-US" altLang="ko-KR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endParaRPr lang="en-US" altLang="ko-KR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2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역대급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경찰 </a:t>
            </a:r>
            <a:r>
              <a:rPr lang="ko-KR" altLang="en-US" sz="24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승진팀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런칭</a:t>
            </a:r>
            <a:r>
              <a:rPr lang="en-US" altLang="ko-KR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4099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53232" y="381000"/>
            <a:ext cx="268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이벤트 작은 배너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1588" y="951079"/>
            <a:ext cx="2107669" cy="2820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274300" y="1181100"/>
            <a:ext cx="1642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 승진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002509" y="1552701"/>
            <a:ext cx="2185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현직 인증만 하면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 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시크릿 모의고사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3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01864" y="3232352"/>
            <a:ext cx="198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시험지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</a:t>
            </a:r>
            <a:r>
              <a:rPr lang="ko-KR" altLang="en-US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해설지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</a:t>
            </a:r>
          </a:p>
          <a:p>
            <a:pPr algn="ctr"/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 해설강의까지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2130" y="951079"/>
            <a:ext cx="2107669" cy="2820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894842" y="1181100"/>
            <a:ext cx="1642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 승진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EVENT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23051" y="1554564"/>
            <a:ext cx="218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승진팀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런칭 기념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강좌 무료 배포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32507" y="2647358"/>
            <a:ext cx="1128811" cy="902739"/>
            <a:chOff x="5319614" y="2128766"/>
            <a:chExt cx="2603500" cy="2082085"/>
          </a:xfrm>
        </p:grpSpPr>
        <p:sp>
          <p:nvSpPr>
            <p:cNvPr id="18" name="액자 17"/>
            <p:cNvSpPr/>
            <p:nvPr/>
          </p:nvSpPr>
          <p:spPr>
            <a:xfrm>
              <a:off x="5319614" y="2128766"/>
              <a:ext cx="2603500" cy="1574800"/>
            </a:xfrm>
            <a:prstGeom prst="fram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순서도: 수동 연산 18"/>
            <p:cNvSpPr/>
            <p:nvPr/>
          </p:nvSpPr>
          <p:spPr>
            <a:xfrm rot="10800000">
              <a:off x="6164164" y="3598203"/>
              <a:ext cx="914400" cy="612648"/>
            </a:xfrm>
            <a:prstGeom prst="flowChartManualOperati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840314" y="4210851"/>
              <a:ext cx="15621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이등변 삼각형 21"/>
          <p:cNvSpPr/>
          <p:nvPr/>
        </p:nvSpPr>
        <p:spPr>
          <a:xfrm rot="5400000">
            <a:off x="1579788" y="2869604"/>
            <a:ext cx="272346" cy="23329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4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346622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 err="1">
                          <a:latin typeface="+mn-ea"/>
                        </a:rPr>
                        <a:t>메인단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텍스트 전환 모션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&gt; 3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슬라이드에서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4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 내용으로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012" y="1362665"/>
            <a:ext cx="944516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 승진 시험</a:t>
            </a:r>
            <a:endParaRPr lang="en-US" altLang="ko-KR" sz="8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endParaRPr lang="en-US" altLang="ko-KR" sz="1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61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 교수가 </a:t>
            </a:r>
            <a:r>
              <a:rPr lang="ko-KR" altLang="en-US" sz="61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이제</a:t>
            </a:r>
            <a:endParaRPr lang="en-US" altLang="ko-KR" sz="6100" dirty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61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실무종합까지도</a:t>
            </a:r>
            <a:r>
              <a:rPr lang="ko-KR" altLang="en-US" sz="61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책임집니다</a:t>
            </a:r>
            <a:r>
              <a:rPr lang="en-US" altLang="ko-KR" sz="61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9786542" y="5590614"/>
            <a:ext cx="2266950" cy="1228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/>
              <a:t>다음페이지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이어서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48920" y="147209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74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17525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1012" y="1362665"/>
            <a:ext cx="94451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 승진도</a:t>
            </a:r>
            <a:endParaRPr lang="en-US" altLang="ko-KR" sz="8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8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무조건</a:t>
            </a:r>
            <a:endParaRPr lang="en-US" altLang="ko-KR" sz="8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8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 </a:t>
            </a:r>
            <a:r>
              <a:rPr lang="ko-KR" altLang="en-US" sz="80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위</a:t>
            </a:r>
            <a:r>
              <a:rPr lang="ko-KR" altLang="en-US" sz="8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8000" dirty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미래인재</a:t>
            </a:r>
            <a:r>
              <a:rPr lang="ko-KR" altLang="en-US" sz="8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에서</a:t>
            </a:r>
            <a:r>
              <a:rPr lang="en-US" altLang="ko-KR" sz="8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502292" y="5162227"/>
            <a:ext cx="3973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경찰학원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중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개월 연속 브랜드 검색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위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네이버 </a:t>
            </a:r>
            <a:r>
              <a:rPr lang="ko-KR" altLang="en-US" sz="7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키워드도구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22.10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~23.2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현재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086695" y="3837218"/>
            <a:ext cx="44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endParaRPr lang="en-US" altLang="ko-KR" sz="28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-227099" y="2615377"/>
            <a:ext cx="22799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319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414854"/>
              </p:ext>
            </p:extLst>
          </p:nvPr>
        </p:nvGraphicFramePr>
        <p:xfrm>
          <a:off x="9476174" y="17756"/>
          <a:ext cx="2654423" cy="3990582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따라다니는 배너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(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여기부터 따라다니게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: 3-4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메인단에서는 노출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X)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7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연걸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따라다니는 배너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(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여기부터 따라다니게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: 3-4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메인단에서는 노출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X)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14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따라다니는 배너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(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여기부터 따라다니게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: 3-4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메인단에서는 노출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X)</a:t>
                      </a: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17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따라다니는 배너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(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여기부터 따라다니게 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: 3-4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메인단에서는 노출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X)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baseline="0" dirty="0" err="1">
                          <a:latin typeface="+mn-ea"/>
                        </a:rPr>
                        <a:t>승진패스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페이지로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95085" y="259348"/>
            <a:ext cx="8950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경찰대</a:t>
            </a:r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경찰</a:t>
            </a:r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승진시험 출제위원</a:t>
            </a:r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박사까지</a:t>
            </a:r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pPr algn="ctr"/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36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역대급</a:t>
            </a:r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경찰 </a:t>
            </a:r>
            <a:r>
              <a:rPr lang="ko-KR" altLang="en-US" sz="36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승진팀</a:t>
            </a:r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런칭</a:t>
            </a:r>
            <a:r>
              <a:rPr lang="en-US" altLang="ko-KR" sz="3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</a:t>
            </a:r>
          </a:p>
        </p:txBody>
      </p:sp>
      <p:sp>
        <p:nvSpPr>
          <p:cNvPr id="4" name="타원 3"/>
          <p:cNvSpPr/>
          <p:nvPr/>
        </p:nvSpPr>
        <p:spPr>
          <a:xfrm>
            <a:off x="1442976" y="2080831"/>
            <a:ext cx="2186247" cy="368669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260058" y="1645926"/>
            <a:ext cx="2186247" cy="368669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077140" y="2080831"/>
            <a:ext cx="2186247" cy="368669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26183" y="2636067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이관희</a:t>
            </a:r>
            <a:r>
              <a:rPr lang="en-US" altLang="ko-KR" sz="1050" dirty="0"/>
              <a:t>P </a:t>
            </a:r>
            <a:r>
              <a:rPr lang="ko-KR" altLang="en-US" sz="1050" dirty="0"/>
              <a:t>사진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3265" y="234079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신광은</a:t>
            </a:r>
            <a:r>
              <a:rPr lang="en-US" altLang="ko-KR" sz="1050" dirty="0"/>
              <a:t>P </a:t>
            </a:r>
            <a:r>
              <a:rPr lang="ko-KR" altLang="en-US" sz="1050" dirty="0"/>
              <a:t>사진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8782" y="2636067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정태정</a:t>
            </a:r>
            <a:r>
              <a:rPr lang="en-US" altLang="ko-KR" sz="1050" dirty="0"/>
              <a:t>P </a:t>
            </a:r>
            <a:r>
              <a:rPr lang="ko-KR" altLang="en-US" sz="1050" dirty="0"/>
              <a:t>사진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284911" y="5332620"/>
            <a:ext cx="8136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현직 경찰부터 출제위원까지</a:t>
            </a:r>
            <a:endParaRPr lang="en-US" altLang="ko-KR" sz="4000" i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0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직접 경험한 사람은 차원이 다르다</a:t>
            </a:r>
            <a:r>
              <a:rPr lang="en-US" altLang="ko-KR" sz="4000" i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2870260" y="4468836"/>
            <a:ext cx="267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형소법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각론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r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699280" y="4686289"/>
            <a:ext cx="161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총론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6708359" y="4538651"/>
            <a:ext cx="161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실무종합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797660" y="1040540"/>
            <a:ext cx="1776794" cy="1776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883104" y="1145920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89050" y="2891295"/>
            <a:ext cx="1794013" cy="4065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7721338" y="2964972"/>
            <a:ext cx="19503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2024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커리큘럼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789050" y="3789505"/>
            <a:ext cx="1794013" cy="4065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7721338" y="3863182"/>
            <a:ext cx="19503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승진패스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구매하기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595338" y="283341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601252" y="375069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7809992" y="1262803"/>
            <a:ext cx="1773071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유튜브 토크쇼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  <a:p>
            <a:pPr algn="ctr"/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편 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</a:p>
          <a:p>
            <a:pPr algn="ctr"/>
            <a:endParaRPr lang="en-US" altLang="ko-KR" sz="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2023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합격자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교수님께 듣는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합격 비법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  <a:p>
            <a:pPr algn="ctr"/>
            <a:endParaRPr lang="en-US" altLang="ko-KR" sz="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보러 가기 </a:t>
            </a: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778317" y="3338561"/>
            <a:ext cx="1794013" cy="4065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7710605" y="3412238"/>
            <a:ext cx="19503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승진 전용 모의고사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7591901" y="332745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8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 flipH="1">
            <a:off x="3213919" y="5510295"/>
            <a:ext cx="3100407" cy="713322"/>
            <a:chOff x="442936" y="5110546"/>
            <a:chExt cx="3100407" cy="713322"/>
          </a:xfrm>
        </p:grpSpPr>
        <p:sp>
          <p:nvSpPr>
            <p:cNvPr id="53" name="모서리가 둥근 사각형 설명선 52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55" name="모서리가 둥근 사각형 설명선 54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flipH="1">
            <a:off x="6686137" y="4416411"/>
            <a:ext cx="3100407" cy="713322"/>
            <a:chOff x="442936" y="5110546"/>
            <a:chExt cx="3100407" cy="713322"/>
          </a:xfrm>
        </p:grpSpPr>
        <p:sp>
          <p:nvSpPr>
            <p:cNvPr id="49" name="모서리가 둥근 사각형 설명선 48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51" name="모서리가 둥근 사각형 설명선 50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flipH="1">
            <a:off x="4368945" y="3511237"/>
            <a:ext cx="3100407" cy="713322"/>
            <a:chOff x="442936" y="5110546"/>
            <a:chExt cx="3100407" cy="713322"/>
          </a:xfrm>
        </p:grpSpPr>
        <p:sp>
          <p:nvSpPr>
            <p:cNvPr id="45" name="모서리가 둥근 사각형 설명선 44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47" name="모서리가 둥근 사각형 설명선 46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flipH="1">
            <a:off x="5919147" y="1327615"/>
            <a:ext cx="3100407" cy="713322"/>
            <a:chOff x="442936" y="5110546"/>
            <a:chExt cx="3100407" cy="713322"/>
          </a:xfrm>
        </p:grpSpPr>
        <p:sp>
          <p:nvSpPr>
            <p:cNvPr id="41" name="모서리가 둥근 사각형 설명선 40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43" name="모서리가 둥근 사각형 설명선 42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3460" y="2188123"/>
            <a:ext cx="3100407" cy="713322"/>
            <a:chOff x="442936" y="5110546"/>
            <a:chExt cx="3100407" cy="713322"/>
          </a:xfrm>
        </p:grpSpPr>
        <p:sp>
          <p:nvSpPr>
            <p:cNvPr id="31" name="모서리가 둥근 사각형 설명선 30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37" name="모서리가 둥근 사각형 설명선 36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3411" y="5072418"/>
            <a:ext cx="3100407" cy="713322"/>
            <a:chOff x="442936" y="5110546"/>
            <a:chExt cx="3100407" cy="713322"/>
          </a:xfrm>
        </p:grpSpPr>
        <p:sp>
          <p:nvSpPr>
            <p:cNvPr id="15" name="모서리가 둥근 사각형 설명선 14"/>
            <p:cNvSpPr/>
            <p:nvPr/>
          </p:nvSpPr>
          <p:spPr>
            <a:xfrm>
              <a:off x="442938" y="5110547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C29F33-0A20-4EAD-BB60-72CEE0090754}"/>
                </a:ext>
              </a:extLst>
            </p:cNvPr>
            <p:cNvSpPr txBox="1"/>
            <p:nvPr/>
          </p:nvSpPr>
          <p:spPr>
            <a:xfrm>
              <a:off x="566659" y="5215774"/>
              <a:ext cx="285296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신광은 교수님 강의의 무기는 첫번째로 기본서 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  <a:r>
                <a:rPr lang="ko-KR" altLang="en-US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각론에서 구성요건대로 판례를 정리한 것은 정말 신의 한수입니다</a:t>
              </a:r>
              <a:r>
                <a:rPr lang="en-US" altLang="ko-KR" sz="9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 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442936" y="5110546"/>
              <a:ext cx="3100405" cy="713321"/>
            </a:xfrm>
            <a:prstGeom prst="wedgeRoundRectCallout">
              <a:avLst>
                <a:gd name="adj1" fmla="val 50596"/>
                <a:gd name="adj2" fmla="val 72100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C00000"/>
                  </a:solidFill>
                </a:rPr>
                <a:t>텍스트 </a:t>
              </a:r>
              <a:r>
                <a:rPr lang="ko-KR" altLang="en-US" sz="1000" dirty="0" err="1">
                  <a:solidFill>
                    <a:srgbClr val="C00000"/>
                  </a:solidFill>
                </a:rPr>
                <a:t>블러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53308"/>
              </p:ext>
            </p:extLst>
          </p:nvPr>
        </p:nvGraphicFramePr>
        <p:xfrm>
          <a:off x="9476174" y="17756"/>
          <a:ext cx="2654423" cy="258632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후기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많은것처럼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보이게 텍스트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블러처리해서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진짜 후기 뒤로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말풍선들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많이 깔아주세요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텍스트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블러된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말풍선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깔린채로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합격수기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말풍선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하나하나 떠오르게 모션 넣어주세요</a:t>
                      </a:r>
                      <a:endParaRPr lang="en-US" altLang="ko-KR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48301" y="273604"/>
            <a:ext cx="923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 합격자들이 입을 모아 찬양합니다</a:t>
            </a:r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47818" y="1306303"/>
            <a:ext cx="3467100" cy="1190625"/>
          </a:xfrm>
          <a:prstGeom prst="wedgeRoundRectCallout">
            <a:avLst>
              <a:gd name="adj1" fmla="val 35486"/>
              <a:gd name="adj2" fmla="val 673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4543382" y="1895207"/>
            <a:ext cx="3467100" cy="1190625"/>
          </a:xfrm>
          <a:prstGeom prst="wedgeRoundRectCallout">
            <a:avLst>
              <a:gd name="adj1" fmla="val -49129"/>
              <a:gd name="adj2" fmla="val 665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400050" y="2705962"/>
            <a:ext cx="3467100" cy="1190625"/>
          </a:xfrm>
          <a:prstGeom prst="wedgeRoundRectCallout">
            <a:avLst>
              <a:gd name="adj1" fmla="val 28893"/>
              <a:gd name="adj2" fmla="val 673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5787716" y="3248819"/>
            <a:ext cx="3467100" cy="1190625"/>
          </a:xfrm>
          <a:prstGeom prst="wedgeRoundRectCallout">
            <a:avLst>
              <a:gd name="adj1" fmla="val -34294"/>
              <a:gd name="adj2" fmla="val 721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1800268" y="4029421"/>
            <a:ext cx="3467100" cy="1190625"/>
          </a:xfrm>
          <a:prstGeom prst="wedgeRoundRectCallout">
            <a:avLst>
              <a:gd name="adj1" fmla="val 50596"/>
              <a:gd name="adj2" fmla="val 721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576745" y="1962841"/>
            <a:ext cx="34003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 덕에 형법과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형소법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너무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재밌고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즐겁게 공부했어요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역시는 역시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인가 봅니다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이해도 너무 잘되고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두문자로 기똥차게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따주시고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설명도 진짜 너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무 잘 해주시고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모의고사 문제 퀄리티도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너무 좋았습니다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내후년 다음 승진 시험 때도 교수님 믿고 열심히 준비해서 또 다른 합격 수기 전하러 오겠습니다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247929" y="1439950"/>
            <a:ext cx="346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신광은 교수님의 강의는 딱 </a:t>
            </a:r>
            <a:r>
              <a:rPr lang="ko-KR" altLang="en-US" sz="900" b="1" dirty="0" err="1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두글자로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"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正道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”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라고 표현하고 싶네요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교수님의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강의력은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수험가에서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워낙 유명하니까요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저도 불안해서 중간중간 </a:t>
            </a:r>
            <a:r>
              <a:rPr lang="ko-KR" altLang="en-US" sz="900" b="1" dirty="0" err="1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타교수님의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무료 강의를 들어봤지만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신광은 교수님의 강의는 수학의 정석같은 느낌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 들었습니다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결국 신광은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이구나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400048" y="2838796"/>
            <a:ext cx="3467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이해력 높은 강의 덕분에 복습 시간을 줄일 수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있었고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보충 프린트를 통해서 개념체크까지 할 수 있어서 이전 공부했을 때 개념들의 기억도 선명해졌습니다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쌤의 </a:t>
            </a:r>
            <a:r>
              <a:rPr lang="ko-KR" altLang="en-US" sz="900" b="1" dirty="0" err="1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재밌는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강의를 들을 수 있어서 </a:t>
            </a:r>
            <a:r>
              <a:rPr lang="ko-KR" altLang="en-US" sz="900" b="1" dirty="0" err="1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가성비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있게 공부할 수 있었고 이번 시험 좋은 결과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있었습니다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833631" y="4115817"/>
            <a:ext cx="34003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이번에 출간한 </a:t>
            </a:r>
            <a:r>
              <a:rPr lang="ko-KR" altLang="en-US" sz="900" b="1" dirty="0" err="1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형법책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정말 최고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입니다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누가 따라 출간할까 걱정될 정도예요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ㅎㅎ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다음에 경사 임용되면 다시 한 번 찾아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뵐게요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형법 </a:t>
            </a:r>
            <a:r>
              <a:rPr lang="ko-KR" altLang="en-US" sz="9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형소법에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있어서 연구진 만큼은 아니지만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교수님께 힘이 되는 제자이자 경찰조직의 훌륭한 후배가 될 수 있도록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교수님처럼 열심히 살겠습니다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만나 뵙게 돼서 영광이었습니다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830604" y="3313216"/>
            <a:ext cx="34003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꼭 교수님께 드리고 싶었던 말이 있었는데요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 강의는 그 어떤 분들보다 정말 최고이십니다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많은 이들이 그렇게 생각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하고 계시니 수업이 힘드시고 바쁘시더라도 파이팅 하셨으면 좋겠고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언제나 항상 건강 챙기셨으면 좋겠습니다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 오래도록 뵙고 싶어요 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^^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</a:t>
            </a:r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7" name="모서리가 둥근 사각형 설명선 56"/>
          <p:cNvSpPr/>
          <p:nvPr/>
        </p:nvSpPr>
        <p:spPr>
          <a:xfrm>
            <a:off x="4977001" y="4886992"/>
            <a:ext cx="3467100" cy="1190625"/>
          </a:xfrm>
          <a:prstGeom prst="wedgeRoundRectCallout">
            <a:avLst>
              <a:gd name="adj1" fmla="val -34294"/>
              <a:gd name="adj2" fmla="val 721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019889" y="4999155"/>
            <a:ext cx="3400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신광은 교수님 강의의 무기는 첫번째로 기본서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입니다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각론에서 구성요건대로 판례를 정리한 것은 정말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신의 한수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입니다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교수님의 노하우가 묻어 있는 책이에요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교수님께서는 공부하는 법을 아시는 분이라 생각합니다</a:t>
            </a:r>
            <a:r>
              <a:rPr lang="en-US" altLang="ko-KR" sz="900" b="1" dirty="0">
                <a:solidFill>
                  <a:srgbClr val="0000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9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- 2023 </a:t>
            </a:r>
            <a:r>
              <a:rPr lang="ko-KR" altLang="en-US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승진시험 합격생 수기 中 </a:t>
            </a:r>
            <a:r>
              <a:rPr lang="en-US" altLang="ko-KR" sz="9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9786542" y="5590614"/>
            <a:ext cx="2266950" cy="1228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 err="1"/>
              <a:t>다음페이지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이어서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348920" y="147209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3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122535"/>
              </p:ext>
            </p:extLst>
          </p:nvPr>
        </p:nvGraphicFramePr>
        <p:xfrm>
          <a:off x="9476174" y="17756"/>
          <a:ext cx="2654423" cy="258632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*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영상 링크 추후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전달드리겠습니다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우선 곧 공개됩니다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로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썸네일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만들어주세요</a:t>
                      </a: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endParaRPr lang="en-US" altLang="ko-KR" sz="800" spc="0" baseline="0" dirty="0">
                        <a:latin typeface="+mn-ea"/>
                      </a:endParaRPr>
                    </a:p>
                    <a:p>
                      <a:pPr marL="0" indent="0">
                        <a:buNone/>
                      </a:pPr>
                      <a:r>
                        <a:rPr lang="ko-KR" altLang="en-US" sz="800" spc="0" baseline="0" dirty="0">
                          <a:latin typeface="+mn-ea"/>
                        </a:rPr>
                        <a:t>참고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) 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유튜브 영상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딜레이로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촬영일 미정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 </a:t>
                      </a:r>
                      <a:r>
                        <a:rPr lang="ko-KR" altLang="en-US" sz="800" spc="0" baseline="0" dirty="0" err="1">
                          <a:latin typeface="+mn-ea"/>
                        </a:rPr>
                        <a:t>빠른시일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 내에 촬영해 업로드 예정입니다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2986" y="204932"/>
            <a:ext cx="83923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2023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승진시험에 합격한 현직들이 말하는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미래인재에서 승진 준비를 해야하는 이유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pPr algn="ctr"/>
            <a:endParaRPr lang="en-US" altLang="ko-KR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 톡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합격 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TALK!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승진 편에서 확인하세요</a:t>
            </a: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385917" y="2562170"/>
            <a:ext cx="6913993" cy="397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259917" y="2759711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46713" y="2016123"/>
            <a:ext cx="839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[2023 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 합격자</a:t>
            </a:r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</a:t>
            </a: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교수님께 직접 듣는 합격 비법</a:t>
            </a:r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</p:txBody>
      </p:sp>
      <p:sp>
        <p:nvSpPr>
          <p:cNvPr id="7" name="이등변 삼각형 6"/>
          <p:cNvSpPr/>
          <p:nvPr/>
        </p:nvSpPr>
        <p:spPr>
          <a:xfrm rot="5400000">
            <a:off x="4435991" y="4253100"/>
            <a:ext cx="813841" cy="59646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3009587" y="3064443"/>
            <a:ext cx="3559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유튜브 토크쇼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  <a:p>
            <a:pPr algn="ctr"/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 톡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합격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TALK!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승진 편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곧 공개됩니다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  <a:sym typeface="Wingdings" panose="05000000000000000000" pitchFamily="2" charset="2"/>
              </a:rPr>
              <a:t>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66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718113"/>
              </p:ext>
            </p:extLst>
          </p:nvPr>
        </p:nvGraphicFramePr>
        <p:xfrm>
          <a:off x="9476174" y="17756"/>
          <a:ext cx="2654423" cy="2220564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13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슬라이드까지 스크롤 내려도 해당 타이틀은 상단에 고정돼서 보이게 해주세요</a:t>
                      </a:r>
                      <a:r>
                        <a:rPr lang="en-US" altLang="ko-KR" sz="800" spc="0" baseline="0" dirty="0">
                          <a:latin typeface="+mn-ea"/>
                        </a:rPr>
                        <a:t>.</a:t>
                      </a: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14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10427" y="150192"/>
            <a:ext cx="839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왜 경찰 승진은 미래인재인가</a:t>
            </a:r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96097" y="1049070"/>
            <a:ext cx="765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차원이 다른 강사진</a:t>
            </a:r>
            <a:r>
              <a:rPr lang="en-US" altLang="ko-KR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37" name="순서도: 수동 입력 36">
            <a:extLst>
              <a:ext uri="{FF2B5EF4-FFF2-40B4-BE49-F238E27FC236}">
                <a16:creationId xmlns:a16="http://schemas.microsoft.com/office/drawing/2014/main" id="{84A4E26C-6BAD-1088-BD48-252B770DA4E7}"/>
              </a:ext>
            </a:extLst>
          </p:cNvPr>
          <p:cNvSpPr/>
          <p:nvPr/>
        </p:nvSpPr>
        <p:spPr>
          <a:xfrm flipH="1" flipV="1">
            <a:off x="596097" y="3169090"/>
            <a:ext cx="7937431" cy="3039002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63C1127-C875-3B6E-275A-0A3B6E5BF410}"/>
              </a:ext>
            </a:extLst>
          </p:cNvPr>
          <p:cNvSpPr/>
          <p:nvPr/>
        </p:nvSpPr>
        <p:spPr>
          <a:xfrm>
            <a:off x="1178324" y="2896802"/>
            <a:ext cx="1924594" cy="303900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신광은</a:t>
            </a:r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FCE722-47A1-1509-897E-BF2A9A12F0ED}"/>
              </a:ext>
            </a:extLst>
          </p:cNvPr>
          <p:cNvSpPr txBox="1"/>
          <p:nvPr/>
        </p:nvSpPr>
        <p:spPr>
          <a:xfrm>
            <a:off x="3442551" y="3422144"/>
            <a:ext cx="460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번도 바뀌지 않은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넘사벽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강의력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E09C6-A0EA-40CB-0670-97F4264B2BE7}"/>
              </a:ext>
            </a:extLst>
          </p:cNvPr>
          <p:cNvSpPr txBox="1"/>
          <p:nvPr/>
        </p:nvSpPr>
        <p:spPr>
          <a:xfrm>
            <a:off x="3442551" y="3831527"/>
            <a:ext cx="5460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형법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800" i="1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형소법을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넘어 </a:t>
            </a:r>
            <a:endParaRPr lang="en-US" altLang="ko-KR" sz="2800" i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이제 </a:t>
            </a:r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실무종합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까지 접수한다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DF5A96-D9EA-056A-4BBC-6A74F369F98A}"/>
              </a:ext>
            </a:extLst>
          </p:cNvPr>
          <p:cNvSpPr txBox="1"/>
          <p:nvPr/>
        </p:nvSpPr>
        <p:spPr>
          <a:xfrm>
            <a:off x="3503772" y="5151252"/>
            <a:ext cx="27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형법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형소법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1600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실무종합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각론</a:t>
            </a:r>
            <a:r>
              <a:rPr lang="en-US" altLang="ko-KR" sz="16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  <a:p>
            <a:r>
              <a:rPr lang="ko-KR" altLang="en-US" sz="2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신광은 교수</a:t>
            </a:r>
            <a:endParaRPr lang="en-US" altLang="ko-KR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6AFD68-9A92-FE49-A613-39A54B5BABA7}"/>
              </a:ext>
            </a:extLst>
          </p:cNvPr>
          <p:cNvSpPr/>
          <p:nvPr/>
        </p:nvSpPr>
        <p:spPr>
          <a:xfrm>
            <a:off x="757945" y="5148989"/>
            <a:ext cx="2765352" cy="240018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 졸업</a:t>
            </a:r>
            <a:endParaRPr lang="en-US" altLang="ko-KR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 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47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 사법고시 합격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사법연수원 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37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 수료</a:t>
            </a:r>
            <a:endParaRPr lang="en-US" altLang="ko-KR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경찰청 법학교육컨텐츠 형사소송법 담당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형사반장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조사반장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폭력주임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형사계장</a:t>
            </a:r>
            <a:endParaRPr lang="ko-KR" altLang="en-US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경찰종합학교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경찰인재개발원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수사학과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경찰대학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경찰수사연구원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해양경찰청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중앙경찰학교 형사법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청와대 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경호대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대통령경호대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서울기동단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청와대 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101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경비단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경찰교육원 형사법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디지털대학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경찰학과 등 교수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경찰청 채용시험 출제위원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경찰공제회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경찰실무종합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경찰실무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Ⅱ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저자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6097" y="1572650"/>
            <a:ext cx="7680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1698031" y="1932015"/>
            <a:ext cx="5724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현직부터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 시험 출제위원까지</a:t>
            </a:r>
            <a:endParaRPr lang="en-US" altLang="ko-KR" sz="2800" i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직접 경험한 사람은 다르다</a:t>
            </a:r>
            <a:r>
              <a:rPr lang="en-US" altLang="ko-KR" sz="2800" i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12215" y="3434476"/>
            <a:ext cx="26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31958" y="6511041"/>
            <a:ext cx="27835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미래인재경찰학원 내 전과목 온</a:t>
            </a:r>
            <a:r>
              <a:rPr lang="en-US" altLang="ko-KR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·</a:t>
            </a:r>
            <a:r>
              <a:rPr lang="ko-KR" altLang="en-US" sz="7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수강생 수 기준</a:t>
            </a:r>
            <a:endParaRPr lang="en-US" altLang="ko-KR" sz="7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38920" y="5838281"/>
            <a:ext cx="2494608" cy="35773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102735" y="5895361"/>
            <a:ext cx="233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 교수님 커리큘럼 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check</a:t>
            </a:r>
            <a:r>
              <a:rPr lang="en-US" altLang="ko-KR" sz="1200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5860215" y="5728663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1052324" y="105564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12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946B5-4E4C-4303-98B4-A50535821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86571"/>
              </p:ext>
            </p:extLst>
          </p:nvPr>
        </p:nvGraphicFramePr>
        <p:xfrm>
          <a:off x="9476174" y="17756"/>
          <a:ext cx="2654423" cy="2118238"/>
        </p:xfrm>
        <a:graphic>
          <a:graphicData uri="http://schemas.openxmlformats.org/drawingml/2006/table">
            <a:tbl>
              <a:tblPr/>
              <a:tblGrid>
                <a:gridCol w="371511">
                  <a:extLst>
                    <a:ext uri="{9D8B030D-6E8A-4147-A177-3AD203B41FA5}">
                      <a16:colId xmlns:a16="http://schemas.microsoft.com/office/drawing/2014/main" val="1473783146"/>
                    </a:ext>
                  </a:extLst>
                </a:gridCol>
                <a:gridCol w="454067">
                  <a:extLst>
                    <a:ext uri="{9D8B030D-6E8A-4147-A177-3AD203B41FA5}">
                      <a16:colId xmlns:a16="http://schemas.microsoft.com/office/drawing/2014/main" val="3808346915"/>
                    </a:ext>
                  </a:extLst>
                </a:gridCol>
                <a:gridCol w="1828845">
                  <a:extLst>
                    <a:ext uri="{9D8B030D-6E8A-4147-A177-3AD203B41FA5}">
                      <a16:colId xmlns:a16="http://schemas.microsoft.com/office/drawing/2014/main" val="2376517674"/>
                    </a:ext>
                  </a:extLst>
                </a:gridCol>
              </a:tblGrid>
              <a:tr h="226994">
                <a:tc gridSpan="2">
                  <a:txBody>
                    <a:bodyPr/>
                    <a:lstStyle/>
                    <a:p>
                      <a:r>
                        <a:rPr lang="ko-KR" altLang="en-US" sz="800" dirty="0" err="1"/>
                        <a:t>프로젝트명</a:t>
                      </a:r>
                      <a:endParaRPr lang="ko-KR" altLang="en-US" dirty="0"/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spc="-100" baseline="0" dirty="0">
                        <a:latin typeface="+mn-ea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26990"/>
                  </a:ext>
                </a:extLst>
              </a:tr>
              <a:tr h="2329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ko-KR" sz="900" b="1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05064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*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1000" b="1" spc="0" baseline="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3588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1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15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9572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2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800" spc="0" baseline="0" dirty="0">
                          <a:latin typeface="+mn-ea"/>
                        </a:rPr>
                        <a:t>16</a:t>
                      </a:r>
                      <a:r>
                        <a:rPr lang="ko-KR" altLang="en-US" sz="800" spc="0" baseline="0" dirty="0">
                          <a:latin typeface="+mn-ea"/>
                        </a:rPr>
                        <a:t>번 슬라이드로 연결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90429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75766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90639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44533"/>
                  </a:ext>
                </a:extLst>
              </a:tr>
              <a:tr h="235114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ko-KR" altLang="en-US" sz="800" spc="0" baseline="0" dirty="0">
                        <a:latin typeface="+mn-ea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8352"/>
                  </a:ext>
                </a:extLst>
              </a:tr>
            </a:tbl>
          </a:graphicData>
        </a:graphic>
      </p:graphicFrame>
      <p:sp>
        <p:nvSpPr>
          <p:cNvPr id="12" name="순서도: 수동 입력 11">
            <a:extLst>
              <a:ext uri="{FF2B5EF4-FFF2-40B4-BE49-F238E27FC236}">
                <a16:creationId xmlns:a16="http://schemas.microsoft.com/office/drawing/2014/main" id="{EFF957F1-867C-A474-FC7B-47805F5A3676}"/>
              </a:ext>
            </a:extLst>
          </p:cNvPr>
          <p:cNvSpPr/>
          <p:nvPr/>
        </p:nvSpPr>
        <p:spPr>
          <a:xfrm flipH="1">
            <a:off x="541804" y="3804926"/>
            <a:ext cx="8628945" cy="2839844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CE1B093-4141-5E7C-DB5D-AB6C4E7CADBD}"/>
              </a:ext>
            </a:extLst>
          </p:cNvPr>
          <p:cNvSpPr/>
          <p:nvPr/>
        </p:nvSpPr>
        <p:spPr>
          <a:xfrm>
            <a:off x="928410" y="3620085"/>
            <a:ext cx="1715592" cy="283984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AEEE7-5C01-594A-7E27-FBD3F4E11A5C}"/>
              </a:ext>
            </a:extLst>
          </p:cNvPr>
          <p:cNvSpPr txBox="1"/>
          <p:nvPr/>
        </p:nvSpPr>
        <p:spPr>
          <a:xfrm>
            <a:off x="3573538" y="4464999"/>
            <a:ext cx="460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경찰행정학과 박사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경찰행정학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교수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C7993-18C2-24E3-405C-DC21DA107C83}"/>
              </a:ext>
            </a:extLst>
          </p:cNvPr>
          <p:cNvSpPr txBox="1"/>
          <p:nvPr/>
        </p:nvSpPr>
        <p:spPr>
          <a:xfrm>
            <a:off x="3504443" y="4877713"/>
            <a:ext cx="6479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경찰학</a:t>
            </a:r>
            <a:r>
              <a:rPr lang="en-US" altLang="ko-KR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sz="2800" i="1" dirty="0" err="1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경찰행정론</a:t>
            </a:r>
            <a:r>
              <a:rPr lang="en-US" altLang="ko-KR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행정법까지</a:t>
            </a:r>
            <a:r>
              <a:rPr lang="en-US" altLang="ko-KR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</a:p>
          <a:p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섭렵한 교수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 제대로 가르친다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E1CF7-3699-5807-B329-BE14BC8D0B5A}"/>
              </a:ext>
            </a:extLst>
          </p:cNvPr>
          <p:cNvSpPr txBox="1"/>
          <p:nvPr/>
        </p:nvSpPr>
        <p:spPr>
          <a:xfrm>
            <a:off x="3511078" y="5954781"/>
            <a:ext cx="236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실무종합</a:t>
            </a:r>
            <a:endParaRPr lang="en-US" altLang="ko-KR" sz="1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정태정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교수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B33588-92DA-1B02-5CD8-EF9B319A6595}"/>
              </a:ext>
            </a:extLst>
          </p:cNvPr>
          <p:cNvSpPr/>
          <p:nvPr/>
        </p:nvSpPr>
        <p:spPr>
          <a:xfrm>
            <a:off x="630340" y="5762349"/>
            <a:ext cx="2702140" cy="118709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 박사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동의대 경찰행정학과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한국경찰연구학회 부산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경남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지회장</a:t>
            </a:r>
            <a:endParaRPr lang="ko-KR" altLang="en-US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수성대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경찰행정학과 외래교수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행정법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부경대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행정학과 외래교수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경찰행정론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외국어대 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법경찰학부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겸임교수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800" kern="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경찰학개론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E52D4F03-2B74-D1C4-0175-96C4C9B443AE}"/>
              </a:ext>
            </a:extLst>
          </p:cNvPr>
          <p:cNvSpPr/>
          <p:nvPr/>
        </p:nvSpPr>
        <p:spPr>
          <a:xfrm rot="16200000">
            <a:off x="3158581" y="-2431910"/>
            <a:ext cx="3395394" cy="8628945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8273FE-464C-F574-25BB-C6DD8FB4DF74}"/>
              </a:ext>
            </a:extLst>
          </p:cNvPr>
          <p:cNvSpPr/>
          <p:nvPr/>
        </p:nvSpPr>
        <p:spPr>
          <a:xfrm>
            <a:off x="7027907" y="11319"/>
            <a:ext cx="1924594" cy="303900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D63DD-6FA2-F7BD-B319-B8B5D00C2E43}"/>
              </a:ext>
            </a:extLst>
          </p:cNvPr>
          <p:cNvSpPr txBox="1"/>
          <p:nvPr/>
        </p:nvSpPr>
        <p:spPr>
          <a:xfrm>
            <a:off x="951102" y="1617853"/>
            <a:ext cx="605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“</a:t>
            </a:r>
            <a:r>
              <a:rPr lang="ko-KR" altLang="en-US" sz="2800" i="1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실무종합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실무에 능통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한 </a:t>
            </a:r>
            <a:endParaRPr lang="en-US" altLang="ko-KR" sz="2800" i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             </a:t>
            </a:r>
            <a:r>
              <a:rPr lang="ko-KR" altLang="en-US" sz="2800" i="1" dirty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진짜 전문가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나타났다</a:t>
            </a:r>
            <a:r>
              <a:rPr lang="en-US" altLang="ko-KR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“</a:t>
            </a:r>
            <a:r>
              <a:rPr lang="ko-KR" altLang="en-US" sz="2800" i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ko-KR" altLang="en-US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327CA5-C3AA-3EF9-F4BE-5A4368ED4B65}"/>
              </a:ext>
            </a:extLst>
          </p:cNvPr>
          <p:cNvSpPr txBox="1"/>
          <p:nvPr/>
        </p:nvSpPr>
        <p:spPr>
          <a:xfrm>
            <a:off x="3854482" y="2796626"/>
            <a:ext cx="236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실무종합</a:t>
            </a:r>
            <a:r>
              <a:rPr lang="en-US" altLang="ko-KR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총론</a:t>
            </a:r>
            <a:r>
              <a:rPr lang="en-US" altLang="ko-KR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algn="r"/>
            <a:r>
              <a:rPr lang="ko-KR" altLang="en-US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이관희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교수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AF2221-1D6D-DBB9-66B2-35E2669386DC}"/>
              </a:ext>
            </a:extLst>
          </p:cNvPr>
          <p:cNvSpPr txBox="1"/>
          <p:nvPr/>
        </p:nvSpPr>
        <p:spPr>
          <a:xfrm>
            <a:off x="932218" y="1127875"/>
            <a:ext cx="544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경찰대 졸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전직 경찰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총경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경찰승진시험 출제위원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6AFD68-9A92-FE49-A613-39A54B5BABA7}"/>
              </a:ext>
            </a:extLst>
          </p:cNvPr>
          <p:cNvSpPr/>
          <p:nvPr/>
        </p:nvSpPr>
        <p:spPr>
          <a:xfrm>
            <a:off x="6558109" y="2075284"/>
            <a:ext cx="2910710" cy="238971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 졸업</a:t>
            </a:r>
            <a:endParaRPr lang="en-US" altLang="ko-KR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수사과장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사이버범죄수사대장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형사계장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강력범죄수사팀장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경제범죄수사팀장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혁신팀장</a:t>
            </a:r>
            <a:endParaRPr lang="ko-KR" altLang="en-US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경찰대학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경찰수사연수원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중앙경찰학교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서울청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수사직무학교 교수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지구대장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전투경찰대장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경찰청 수사구조개혁팀 연구원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경찰대학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로스쿨팀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연구원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경찰대학 국제협력계장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국제사이버범죄연구센터장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UN-PKO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훈련센터장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한국디지털포렌식학회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이사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경찰학연구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편집위원</a:t>
            </a:r>
            <a:endParaRPr lang="en-US" altLang="ko-KR" sz="8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경찰승진시험 형법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형사소송법 출제위원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</a:t>
            </a:r>
            <a:r>
              <a:rPr lang="en-US" altLang="ko-KR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8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수사경찰 직무분석 및 경찰수사연구원 교육커리큘럼 설계</a:t>
            </a:r>
            <a:endParaRPr lang="en-US" altLang="ko-KR" sz="800" kern="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2499" y="2930195"/>
            <a:ext cx="2994602" cy="35773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515534" y="2987275"/>
            <a:ext cx="290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신광은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이관희 교수님 커리큘럼 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check</a:t>
            </a:r>
            <a:r>
              <a:rPr lang="en-US" altLang="ko-KR" sz="1200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56273" y="6422657"/>
            <a:ext cx="2494608" cy="35773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29F33-0A20-4EAD-BB60-72CEE0090754}"/>
              </a:ext>
            </a:extLst>
          </p:cNvPr>
          <p:cNvSpPr txBox="1"/>
          <p:nvPr/>
        </p:nvSpPr>
        <p:spPr>
          <a:xfrm>
            <a:off x="6620088" y="6479737"/>
            <a:ext cx="2332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정태정</a:t>
            </a:r>
            <a:r>
              <a:rPr lang="ko-KR" altLang="en-US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교수님 커리큘럼 </a:t>
            </a:r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check</a:t>
            </a:r>
            <a:r>
              <a:rPr lang="en-US" altLang="ko-KR" sz="1200" i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289804" y="2818229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AD07B1-8DC4-D214-6AC6-C153623F9D2A}"/>
              </a:ext>
            </a:extLst>
          </p:cNvPr>
          <p:cNvSpPr/>
          <p:nvPr/>
        </p:nvSpPr>
        <p:spPr>
          <a:xfrm>
            <a:off x="6390406" y="6311275"/>
            <a:ext cx="252000" cy="252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513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74634</TotalTime>
  <Words>2948</Words>
  <Application>Microsoft Office PowerPoint</Application>
  <PresentationFormat>와이드스크린</PresentationFormat>
  <Paragraphs>753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G마켓 산스 TTF Bold</vt:lpstr>
      <vt:lpstr>Arial</vt:lpstr>
      <vt:lpstr>a옛날목욕탕B</vt:lpstr>
      <vt:lpstr>G마켓 산스 Medium</vt:lpstr>
      <vt:lpstr>G마켓 산스 Bold</vt:lpstr>
      <vt:lpstr>맑은 고딕</vt:lpstr>
      <vt:lpstr>G마켓 산스 TTF Light</vt:lpstr>
      <vt:lpstr>G마켓 산스 Light</vt:lpstr>
      <vt:lpstr>Segoe UI</vt:lpstr>
      <vt:lpstr>HY견고딕</vt:lpstr>
      <vt:lpstr>나눔바른고딕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gb001</dc:creator>
  <cp:lastModifiedBy>User</cp:lastModifiedBy>
  <cp:revision>7213</cp:revision>
  <cp:lastPrinted>2023-02-02T05:59:28Z</cp:lastPrinted>
  <dcterms:created xsi:type="dcterms:W3CDTF">2015-11-11T05:38:26Z</dcterms:created>
  <dcterms:modified xsi:type="dcterms:W3CDTF">2023-02-15T13:04:54Z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C:\Users\한혜진\Downloads\180704_ 2019 실전력 PR 랜딩 페이지_HJH_v1.0.pptx</vt:lpwstr>
  </property>
</Properties>
</file>